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7" r:id="rId1"/>
  </p:sldMasterIdLst>
  <p:notesMasterIdLst>
    <p:notesMasterId r:id="rId28"/>
  </p:notesMasterIdLst>
  <p:sldIdLst>
    <p:sldId id="295" r:id="rId2"/>
    <p:sldId id="289" r:id="rId3"/>
    <p:sldId id="256" r:id="rId4"/>
    <p:sldId id="278" r:id="rId5"/>
    <p:sldId id="257" r:id="rId6"/>
    <p:sldId id="290" r:id="rId7"/>
    <p:sldId id="258" r:id="rId8"/>
    <p:sldId id="259" r:id="rId9"/>
    <p:sldId id="260" r:id="rId10"/>
    <p:sldId id="284" r:id="rId11"/>
    <p:sldId id="294" r:id="rId12"/>
    <p:sldId id="291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92" r:id="rId22"/>
    <p:sldId id="293" r:id="rId23"/>
    <p:sldId id="269" r:id="rId24"/>
    <p:sldId id="270" r:id="rId25"/>
    <p:sldId id="286" r:id="rId26"/>
    <p:sldId id="296" r:id="rId2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BEB"/>
    <a:srgbClr val="CB59C4"/>
    <a:srgbClr val="FBAFF7"/>
    <a:srgbClr val="FB9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958545-B1B1-4E37-B5E8-FCF2F92105A4}">
  <a:tblStyle styleId="{F8958545-B1B1-4E37-B5E8-FCF2F92105A4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82157" autoAdjust="0"/>
  </p:normalViewPr>
  <p:slideViewPr>
    <p:cSldViewPr snapToGrid="0">
      <p:cViewPr varScale="1">
        <p:scale>
          <a:sx n="104" d="100"/>
          <a:sy n="104" d="100"/>
        </p:scale>
        <p:origin x="244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40408337fc_16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40408337fc_16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40408337fc_5_18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15:15~15:25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・書いていない防災の課題・日用品から考えても構いません</a:t>
            </a:r>
            <a:endParaRPr dirty="0"/>
          </a:p>
        </p:txBody>
      </p:sp>
      <p:sp>
        <p:nvSpPr>
          <p:cNvPr id="315" name="Google Shape;315;g40408337fc_5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40408337fc_5_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4" name="Google Shape;324;g40408337fc_5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40408337fc_5_1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5" name="Google Shape;335;g40408337fc_5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40408337fc_5_1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4" name="Google Shape;344;g40408337fc_5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40408337fc_8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15:25~15:45 + 16:00~16:30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0" name="Google Shape;360;g40408337fc_8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40408337fc_8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15:25~15:45 + 16:00~16:30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0" name="Google Shape;360;g40408337fc_8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4102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40408337fc_8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</a:t>
            </a:r>
            <a:r>
              <a:rPr lang="ja" dirty="0"/>
              <a:t>プロセスとは：防災の課題を考える，日用品について考える，アイデア発想</a:t>
            </a:r>
            <a:endParaRPr dirty="0"/>
          </a:p>
        </p:txBody>
      </p:sp>
      <p:sp>
        <p:nvSpPr>
          <p:cNvPr id="376" name="Google Shape;376;g40408337fc_8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40408337fc_0_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6" name="Google Shape;386;g40408337f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40408337fc_16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g40408337fc_16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40408337fc_5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・スケジュールでは</a:t>
            </a:r>
            <a:r>
              <a:rPr lang="en-US" altLang="ja-JP" dirty="0"/>
              <a:t>12:50~14:30</a:t>
            </a:r>
            <a:endParaRPr dirty="0"/>
          </a:p>
        </p:txBody>
      </p:sp>
      <p:sp>
        <p:nvSpPr>
          <p:cNvPr id="202" name="Google Shape;202;g40408337fc_5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40408337f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・スケジュールでは</a:t>
            </a:r>
            <a:r>
              <a:rPr lang="en-US" altLang="ja-JP" dirty="0"/>
              <a:t>12:50~14:30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・やりながら新しい防災の課題を思いついた場合は、それも追加しましょう。</a:t>
            </a:r>
            <a:endParaRPr lang="en-US" altLang="ja-JP" dirty="0"/>
          </a:p>
        </p:txBody>
      </p:sp>
      <p:sp>
        <p:nvSpPr>
          <p:cNvPr id="217" name="Google Shape;217;g40408337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40408337fc_8_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3" name="Google Shape;233;g40408337fc_8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40408337fc_8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15:25~15:45 + 16:00~16:30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0" name="Google Shape;360;g40408337fc_8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3467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40408337fc_5_1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14:45~15:10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9" name="Google Shape;269;g40408337fc_5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40408337fc_5_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14:45~15:10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・日用品は思いついたものをいつでも追加して構いません。</a:t>
            </a:r>
            <a:endParaRPr dirty="0"/>
          </a:p>
        </p:txBody>
      </p:sp>
      <p:sp>
        <p:nvSpPr>
          <p:cNvPr id="285" name="Google Shape;285;g40408337fc_5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40408337fc_5_1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ja-JP" altLang="en-US" dirty="0"/>
              <a:t>・スケジュールでは</a:t>
            </a:r>
            <a:r>
              <a:rPr lang="en-US" altLang="ja-JP" dirty="0"/>
              <a:t>15:15~15:25</a:t>
            </a:r>
            <a:endParaRPr lang="ja-JP" alt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9" name="Google Shape;299;g40408337fc_5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主張とコンテンツ">
  <p:cSld name="タイトルと主張とコンテンツ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434686" y="1422400"/>
            <a:ext cx="8500200" cy="52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  <a:defRPr sz="2000" b="0" i="1" u="none" strike="noStrike" cap="none">
                <a:solidFill>
                  <a:srgbClr val="3C68B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cxnSp>
        <p:nvCxnSpPr>
          <p:cNvPr id="63" name="Google Shape;63;p14"/>
          <p:cNvCxnSpPr/>
          <p:nvPr/>
        </p:nvCxnSpPr>
        <p:spPr>
          <a:xfrm>
            <a:off x="434686" y="1163782"/>
            <a:ext cx="8315700" cy="0"/>
          </a:xfrm>
          <a:prstGeom prst="straightConnector1">
            <a:avLst/>
          </a:prstGeom>
          <a:noFill/>
          <a:ln w="635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50800" dir="2700000" algn="tl" rotWithShape="0">
              <a:srgbClr val="000000">
                <a:alpha val="24710"/>
              </a:srgbClr>
            </a:outerShdw>
          </a:effectLst>
        </p:spPr>
      </p:cxnSp>
      <p:sp>
        <p:nvSpPr>
          <p:cNvPr id="64" name="Google Shape;64;p14"/>
          <p:cNvSpPr/>
          <p:nvPr/>
        </p:nvSpPr>
        <p:spPr>
          <a:xfrm>
            <a:off x="0" y="6814127"/>
            <a:ext cx="9144000" cy="87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タイトルとコンテンツ">
  <p:cSld name="1_タイトルとコンテンツ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34686" y="1219200"/>
            <a:ext cx="8500200" cy="55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cxnSp>
        <p:nvCxnSpPr>
          <p:cNvPr id="70" name="Google Shape;70;p15"/>
          <p:cNvCxnSpPr/>
          <p:nvPr/>
        </p:nvCxnSpPr>
        <p:spPr>
          <a:xfrm>
            <a:off x="434686" y="905164"/>
            <a:ext cx="8315700" cy="0"/>
          </a:xfrm>
          <a:prstGeom prst="straightConnector1">
            <a:avLst/>
          </a:prstGeom>
          <a:noFill/>
          <a:ln w="635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50800" dir="2700000" algn="tl" rotWithShape="0">
              <a:srgbClr val="000000">
                <a:alpha val="24710"/>
              </a:srgbClr>
            </a:outerShdw>
          </a:effectLst>
        </p:spPr>
      </p:cxn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  <p:sp>
        <p:nvSpPr>
          <p:cNvPr id="72" name="Google Shape;72;p15"/>
          <p:cNvSpPr/>
          <p:nvPr/>
        </p:nvSpPr>
        <p:spPr>
          <a:xfrm>
            <a:off x="0" y="6814127"/>
            <a:ext cx="9144000" cy="87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685800" y="1565708"/>
            <a:ext cx="7772400" cy="23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1143000" y="4027055"/>
            <a:ext cx="6858000" cy="16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77" name="Google Shape;77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(線なし)">
  <p:cSld name="タイトルとコンテンツ(線なし)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434686" y="1219200"/>
            <a:ext cx="8500200" cy="55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  <p:sp>
        <p:nvSpPr>
          <p:cNvPr id="84" name="Google Shape;84;p17"/>
          <p:cNvSpPr/>
          <p:nvPr/>
        </p:nvSpPr>
        <p:spPr>
          <a:xfrm>
            <a:off x="0" y="6814127"/>
            <a:ext cx="9144000" cy="87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主張とコンテンツ(線なし)">
  <p:cSld name="タイトルと主張とコンテンツ(線なし)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434686" y="1422400"/>
            <a:ext cx="8500200" cy="52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89" name="Google Shape;89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Char char="•"/>
              <a:defRPr sz="2000" b="0" i="1" u="none" strike="noStrike" cap="none">
                <a:solidFill>
                  <a:srgbClr val="3C68B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  <p:sp>
        <p:nvSpPr>
          <p:cNvPr id="92" name="Google Shape;92;p18"/>
          <p:cNvSpPr/>
          <p:nvPr/>
        </p:nvSpPr>
        <p:spPr>
          <a:xfrm>
            <a:off x="0" y="6814127"/>
            <a:ext cx="9144000" cy="87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コンサルタント">
  <p:cSld name="コンサルタント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Char char="•"/>
              <a:defRPr sz="2000" b="0" i="1" u="none" strike="noStrike" cap="none">
                <a:solidFill>
                  <a:srgbClr val="3C68B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2000" b="0" i="0" u="none" strike="noStrike" cap="none" dirty="0">
              <a:solidFill>
                <a:srgbClr val="30529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9"/>
          <p:cNvSpPr/>
          <p:nvPr/>
        </p:nvSpPr>
        <p:spPr>
          <a:xfrm>
            <a:off x="0" y="6814127"/>
            <a:ext cx="9144000" cy="87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2"/>
          </p:nvPr>
        </p:nvSpPr>
        <p:spPr>
          <a:xfrm>
            <a:off x="2041236" y="1492105"/>
            <a:ext cx="6705600" cy="1782600"/>
          </a:xfrm>
          <a:prstGeom prst="rect">
            <a:avLst/>
          </a:prstGeom>
          <a:noFill/>
          <a:ln w="9525" cap="flat" cmpd="sng">
            <a:solidFill>
              <a:srgbClr val="2139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3"/>
          </p:nvPr>
        </p:nvSpPr>
        <p:spPr>
          <a:xfrm>
            <a:off x="2041236" y="3603045"/>
            <a:ext cx="6705600" cy="2576100"/>
          </a:xfrm>
          <a:prstGeom prst="rect">
            <a:avLst/>
          </a:prstGeom>
          <a:noFill/>
          <a:ln w="9525" cap="flat" cmpd="sng">
            <a:solidFill>
              <a:srgbClr val="2139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4"/>
          </p:nvPr>
        </p:nvSpPr>
        <p:spPr>
          <a:xfrm>
            <a:off x="294845" y="1492106"/>
            <a:ext cx="1423200" cy="17826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5"/>
          </p:nvPr>
        </p:nvSpPr>
        <p:spPr>
          <a:xfrm>
            <a:off x="294845" y="3603045"/>
            <a:ext cx="1423200" cy="2576100"/>
          </a:xfrm>
          <a:prstGeom prst="rect">
            <a:avLst/>
          </a:prstGeom>
          <a:solidFill>
            <a:srgbClr val="213964"/>
          </a:solidFill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  <p:sp>
        <p:nvSpPr>
          <p:cNvPr id="7" name="Google Shape;61;p14"/>
          <p:cNvSpPr txBox="1">
            <a:spLocks/>
          </p:cNvSpPr>
          <p:nvPr userDrawn="1"/>
        </p:nvSpPr>
        <p:spPr>
          <a:xfrm>
            <a:off x="8420387" y="90271"/>
            <a:ext cx="554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uk-UA" altLang="ja" smtClean="0"/>
              <a:pPr/>
              <a:t>‹#›</a:t>
            </a:fld>
            <a:endParaRPr lang="uk-UA" dirty="0"/>
          </a:p>
        </p:txBody>
      </p:sp>
      <p:pic>
        <p:nvPicPr>
          <p:cNvPr id="8" name="Google Shape;199;p33"/>
          <p:cNvPicPr preferRelativeResize="0"/>
          <p:nvPr userDrawn="1"/>
        </p:nvPicPr>
        <p:blipFill rotWithShape="1">
          <a:blip r:embed="rId8">
            <a:alphaModFix/>
          </a:blip>
          <a:srcRect b="20540"/>
          <a:stretch/>
        </p:blipFill>
        <p:spPr>
          <a:xfrm>
            <a:off x="8349200" y="6095662"/>
            <a:ext cx="625875" cy="6436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第１回全国高校生社会イノベーション選手権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本大会資料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07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Meiryo" charset="-128"/>
                <a:ea typeface="Meiryo" charset="-128"/>
                <a:cs typeface="Meiryo" charset="-128"/>
              </a:rPr>
              <a:t>&lt;Tips&gt;</a:t>
            </a:r>
            <a:r>
              <a:rPr kumimoji="1" lang="ja-JP" altLang="en-US" dirty="0">
                <a:latin typeface="Meiryo" charset="-128"/>
                <a:ea typeface="Meiryo" charset="-128"/>
                <a:cs typeface="Meiryo" charset="-128"/>
              </a:rPr>
              <a:t>　チームでの共有の仕方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1600" indent="0">
              <a:buNone/>
            </a:pPr>
            <a:r>
              <a:rPr kumimoji="1" lang="ja-JP" altLang="en-US" dirty="0">
                <a:latin typeface="Meiryo" charset="-128"/>
                <a:ea typeface="Meiryo" charset="-128"/>
                <a:cs typeface="Meiryo" charset="-128"/>
              </a:rPr>
              <a:t>チームでの共有時には積極的に質問やコメントをしましょう。</a:t>
            </a:r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  <a:p>
            <a:pPr marL="101600" indent="0">
              <a:buNone/>
            </a:pPr>
            <a:r>
              <a:rPr kumimoji="1" lang="ja-JP" altLang="en-US" dirty="0">
                <a:latin typeface="Meiryo" charset="-128"/>
                <a:ea typeface="Meiryo" charset="-128"/>
                <a:cs typeface="Meiryo" charset="-128"/>
              </a:rPr>
              <a:t>出てきたコメントは貴重な情報です。ポストイットに書いて残しておきましょう。</a:t>
            </a:r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  <a:p>
            <a:pPr marL="101600" indent="0">
              <a:buNone/>
            </a:pPr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  <a:p>
            <a:pPr marL="558800" lvl="1" indent="0">
              <a:buNone/>
            </a:pPr>
            <a:r>
              <a:rPr kumimoji="1" lang="ja-JP" altLang="en-US" sz="2000" dirty="0">
                <a:latin typeface="Meiryo" charset="-128"/>
                <a:ea typeface="Meiryo" charset="-128"/>
                <a:cs typeface="Meiryo" charset="-128"/>
              </a:rPr>
              <a:t>例：</a:t>
            </a:r>
            <a:endParaRPr kumimoji="1" lang="en-US" altLang="ja-JP" sz="2000" dirty="0">
              <a:latin typeface="Meiryo" charset="-128"/>
              <a:ea typeface="Meiryo" charset="-128"/>
              <a:cs typeface="Meiryo" charset="-128"/>
            </a:endParaRPr>
          </a:p>
          <a:p>
            <a:pPr marL="1016000" lvl="2" indent="0">
              <a:buNone/>
            </a:pPr>
            <a:r>
              <a:rPr kumimoji="1" lang="en-US" altLang="ja-JP" sz="2000" dirty="0">
                <a:latin typeface="Meiryo" charset="-128"/>
                <a:ea typeface="Meiryo" charset="-128"/>
                <a:cs typeface="Meiryo" charset="-128"/>
              </a:rPr>
              <a:t>A</a:t>
            </a:r>
            <a:r>
              <a:rPr kumimoji="1" lang="ja-JP" altLang="en-US" sz="2000" dirty="0">
                <a:latin typeface="Meiryo" charset="-128"/>
                <a:ea typeface="Meiryo" charset="-128"/>
                <a:cs typeface="Meiryo" charset="-128"/>
              </a:rPr>
              <a:t>さん「避難所では人が多くてストレスが溜まる」</a:t>
            </a:r>
            <a:endParaRPr kumimoji="1" lang="en-US" altLang="ja-JP" sz="2000" dirty="0">
              <a:latin typeface="Meiryo" charset="-128"/>
              <a:ea typeface="Meiryo" charset="-128"/>
              <a:cs typeface="Meiryo" charset="-128"/>
            </a:endParaRPr>
          </a:p>
          <a:p>
            <a:pPr marL="1016000" lvl="2" indent="0">
              <a:buNone/>
            </a:pPr>
            <a:r>
              <a:rPr kumimoji="1" lang="en-US" altLang="ja-JP" sz="2000" dirty="0">
                <a:latin typeface="Meiryo" charset="-128"/>
                <a:ea typeface="Meiryo" charset="-128"/>
                <a:cs typeface="Meiryo" charset="-128"/>
              </a:rPr>
              <a:t>B</a:t>
            </a:r>
            <a:r>
              <a:rPr kumimoji="1" lang="ja-JP" altLang="en-US" sz="2000" dirty="0">
                <a:latin typeface="Meiryo" charset="-128"/>
                <a:ea typeface="Meiryo" charset="-128"/>
                <a:cs typeface="Meiryo" charset="-128"/>
              </a:rPr>
              <a:t>さん「人が多いとなんでストレスが溜まるの？」</a:t>
            </a:r>
            <a:endParaRPr kumimoji="1" lang="en-US" altLang="ja-JP" sz="2000" dirty="0">
              <a:latin typeface="Meiryo" charset="-128"/>
              <a:ea typeface="Meiryo" charset="-128"/>
              <a:cs typeface="Meiryo" charset="-128"/>
            </a:endParaRPr>
          </a:p>
          <a:p>
            <a:pPr marL="1016000" lvl="2" indent="0">
              <a:buNone/>
            </a:pPr>
            <a:r>
              <a:rPr kumimoji="1" lang="en-US" altLang="ja-JP" sz="2000" dirty="0">
                <a:latin typeface="Meiryo" charset="-128"/>
                <a:ea typeface="Meiryo" charset="-128"/>
                <a:cs typeface="Meiryo" charset="-128"/>
              </a:rPr>
              <a:t>A</a:t>
            </a:r>
            <a:r>
              <a:rPr kumimoji="1" lang="ja-JP" altLang="en-US" sz="2000" dirty="0">
                <a:latin typeface="Meiryo" charset="-128"/>
                <a:ea typeface="Meiryo" charset="-128"/>
                <a:cs typeface="Meiryo" charset="-128"/>
              </a:rPr>
              <a:t>さん「肌と肌がふれあっていて嫌だからかな」</a:t>
            </a:r>
            <a:endParaRPr kumimoji="1" lang="en-US" altLang="ja-JP" sz="2000" dirty="0">
              <a:latin typeface="Meiryo" charset="-128"/>
              <a:ea typeface="Meiryo" charset="-128"/>
              <a:cs typeface="Meiryo" charset="-128"/>
            </a:endParaRPr>
          </a:p>
          <a:p>
            <a:pPr marL="1016000" lvl="2" indent="0">
              <a:buNone/>
            </a:pPr>
            <a:r>
              <a:rPr kumimoji="1" lang="en-US" altLang="ja-JP" sz="2000" dirty="0">
                <a:latin typeface="Meiryo" charset="-128"/>
                <a:ea typeface="Meiryo" charset="-128"/>
                <a:cs typeface="Meiryo" charset="-128"/>
              </a:rPr>
              <a:t>C</a:t>
            </a:r>
            <a:r>
              <a:rPr kumimoji="1" lang="ja-JP" altLang="en-US" sz="2000" dirty="0">
                <a:latin typeface="Meiryo" charset="-128"/>
                <a:ea typeface="Meiryo" charset="-128"/>
                <a:cs typeface="Meiryo" charset="-128"/>
              </a:rPr>
              <a:t>さん「あと、蒸し暑そうだよね。匂いとかも気になるかも。」</a:t>
            </a:r>
            <a:endParaRPr kumimoji="1" lang="en-US" altLang="ja-JP" sz="2000" dirty="0">
              <a:latin typeface="Meiryo" charset="-128"/>
              <a:ea typeface="Meiryo" charset="-128"/>
              <a:cs typeface="Meiryo" charset="-128"/>
            </a:endParaRPr>
          </a:p>
          <a:p>
            <a:pPr marL="101600" indent="0">
              <a:buNone/>
            </a:pPr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  <a:p>
            <a:pPr lvl="1"/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  <a:p>
            <a:pPr lvl="1"/>
            <a:endParaRPr kumimoji="1" lang="en-US" altLang="ja-JP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9" name="四角形: メモ 8">
            <a:extLst>
              <a:ext uri="{FF2B5EF4-FFF2-40B4-BE49-F238E27FC236}">
                <a16:creationId xmlns="" xmlns:a16="http://schemas.microsoft.com/office/drawing/2014/main" id="{C91EC233-AB55-47BE-B9A5-A06CED9686D7}"/>
              </a:ext>
            </a:extLst>
          </p:cNvPr>
          <p:cNvSpPr/>
          <p:nvPr/>
        </p:nvSpPr>
        <p:spPr>
          <a:xfrm>
            <a:off x="1192929" y="5046523"/>
            <a:ext cx="1354981" cy="1354981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/>
            <a:r>
              <a:rPr lang="ja-JP" altLang="en-US" sz="16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避難所では人が多くてストレスが溜まる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四角形: メモ 9">
            <a:extLst>
              <a:ext uri="{FF2B5EF4-FFF2-40B4-BE49-F238E27FC236}">
                <a16:creationId xmlns="" xmlns:a16="http://schemas.microsoft.com/office/drawing/2014/main" id="{E5D13D15-0136-4D81-A772-79A5D3F228BD}"/>
              </a:ext>
            </a:extLst>
          </p:cNvPr>
          <p:cNvSpPr/>
          <p:nvPr/>
        </p:nvSpPr>
        <p:spPr>
          <a:xfrm>
            <a:off x="3329805" y="5046523"/>
            <a:ext cx="1354981" cy="1354981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/>
            <a:r>
              <a:rPr lang="ja-JP" altLang="en-US" sz="16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肌と肌が触れ合って気持ち悪い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四角形: メモ 10">
            <a:extLst>
              <a:ext uri="{FF2B5EF4-FFF2-40B4-BE49-F238E27FC236}">
                <a16:creationId xmlns="" xmlns:a16="http://schemas.microsoft.com/office/drawing/2014/main" id="{A5A1F5E3-D25C-429F-91D9-05B41C9A9E94}"/>
              </a:ext>
            </a:extLst>
          </p:cNvPr>
          <p:cNvSpPr/>
          <p:nvPr/>
        </p:nvSpPr>
        <p:spPr>
          <a:xfrm>
            <a:off x="4943143" y="5040951"/>
            <a:ext cx="1354981" cy="1354981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ja-JP" altLang="en-US" sz="16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人が多いと蒸し暑い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メモ 11">
            <a:extLst>
              <a:ext uri="{FF2B5EF4-FFF2-40B4-BE49-F238E27FC236}">
                <a16:creationId xmlns="" xmlns:a16="http://schemas.microsoft.com/office/drawing/2014/main" id="{DA48DEDE-4E1D-429E-B175-F89922B61B16}"/>
              </a:ext>
            </a:extLst>
          </p:cNvPr>
          <p:cNvSpPr/>
          <p:nvPr/>
        </p:nvSpPr>
        <p:spPr>
          <a:xfrm>
            <a:off x="6556481" y="5040950"/>
            <a:ext cx="1354981" cy="1354981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ja-JP" altLang="en-US" sz="16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人が近いと他人の匂いが気になる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336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4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先生からのフィードバック＆再議論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64" name="Google Shape;364;p44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5034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="" xmlns:a16="http://schemas.microsoft.com/office/drawing/2014/main" id="{C43F7792-0094-488B-AE36-1560ABCE5428}"/>
              </a:ext>
            </a:extLst>
          </p:cNvPr>
          <p:cNvSpPr txBox="1">
            <a:spLocks/>
          </p:cNvSpPr>
          <p:nvPr/>
        </p:nvSpPr>
        <p:spPr>
          <a:xfrm>
            <a:off x="2579473" y="2449264"/>
            <a:ext cx="3985054" cy="1959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休憩</a:t>
            </a:r>
            <a:r>
              <a:rPr kumimoji="1"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分間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1020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7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00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ワークショップ構造</a:t>
            </a:r>
            <a:endParaRPr sz="30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74" name="Google Shape;274;p37"/>
          <p:cNvSpPr/>
          <p:nvPr/>
        </p:nvSpPr>
        <p:spPr>
          <a:xfrm>
            <a:off x="4848462" y="1550237"/>
            <a:ext cx="3666900" cy="123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2. 日用品について考える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5" name="Google Shape;275;p37"/>
          <p:cNvSpPr/>
          <p:nvPr/>
        </p:nvSpPr>
        <p:spPr>
          <a:xfrm>
            <a:off x="2828225" y="344557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3. 普段から使いたくなる防災用品のアイデアを考える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77" name="Google Shape;277;p37"/>
          <p:cNvSpPr/>
          <p:nvPr/>
        </p:nvSpPr>
        <p:spPr>
          <a:xfrm>
            <a:off x="6286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Times New Roman"/>
              <a:buAutoNum type="arabicPeriod"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防災の課題を考える</a:t>
            </a:r>
            <a:endParaRPr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9" name="Google Shape;279;p37"/>
          <p:cNvSpPr/>
          <p:nvPr/>
        </p:nvSpPr>
        <p:spPr>
          <a:xfrm>
            <a:off x="2828225" y="534092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4. アイデアの共有・評価・選択・改善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="" xmlns:a16="http://schemas.microsoft.com/office/drawing/2014/main" id="{BD9C2FD7-E909-4026-B226-AB8C72D73365}"/>
              </a:ext>
            </a:extLst>
          </p:cNvPr>
          <p:cNvCxnSpPr/>
          <p:nvPr/>
        </p:nvCxnSpPr>
        <p:spPr>
          <a:xfrm>
            <a:off x="3345084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="" xmlns:a16="http://schemas.microsoft.com/office/drawing/2014/main" id="{6CC2B3C1-656E-420A-82DB-1F6201CE65C9}"/>
              </a:ext>
            </a:extLst>
          </p:cNvPr>
          <p:cNvCxnSpPr>
            <a:cxnSpLocks/>
          </p:cNvCxnSpPr>
          <p:nvPr/>
        </p:nvCxnSpPr>
        <p:spPr>
          <a:xfrm flipH="1">
            <a:off x="5445207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弧 15">
            <a:extLst>
              <a:ext uri="{FF2B5EF4-FFF2-40B4-BE49-F238E27FC236}">
                <a16:creationId xmlns="" xmlns:a16="http://schemas.microsoft.com/office/drawing/2014/main" id="{0AE944FC-6A01-4190-B9AE-693F7090A610}"/>
              </a:ext>
            </a:extLst>
          </p:cNvPr>
          <p:cNvSpPr/>
          <p:nvPr/>
        </p:nvSpPr>
        <p:spPr>
          <a:xfrm flipH="1">
            <a:off x="4210701" y="4806718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円弧 16">
            <a:extLst>
              <a:ext uri="{FF2B5EF4-FFF2-40B4-BE49-F238E27FC236}">
                <a16:creationId xmlns="" xmlns:a16="http://schemas.microsoft.com/office/drawing/2014/main" id="{4E5884F5-019A-42A3-892A-447BD14393A3}"/>
              </a:ext>
            </a:extLst>
          </p:cNvPr>
          <p:cNvSpPr/>
          <p:nvPr/>
        </p:nvSpPr>
        <p:spPr>
          <a:xfrm flipV="1">
            <a:off x="4572000" y="4801460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8"/>
          <p:cNvSpPr txBox="1"/>
          <p:nvPr/>
        </p:nvSpPr>
        <p:spPr>
          <a:xfrm>
            <a:off x="730400" y="1394600"/>
            <a:ext cx="7886700" cy="51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持参した日用品を互いに紹介する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4572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一人一つずつ，事前課題の「普段から使っている日用品」を</a:t>
            </a:r>
            <a:r>
              <a:rPr lang="ja-JP" altLang="en-US" sz="1800" b="1" dirty="0">
                <a:solidFill>
                  <a:schemeClr val="accent6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緑色のポストイットに書いて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紹介してください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4572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聞いている人は，聞きながらコメントを</a:t>
            </a:r>
            <a:r>
              <a:rPr lang="ja-JP" altLang="en-US" sz="1800" b="1" dirty="0">
                <a:solidFill>
                  <a:schemeClr val="accent4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黄色の</a:t>
            </a:r>
            <a:r>
              <a:rPr lang="ja" sz="1800" b="1" dirty="0">
                <a:solidFill>
                  <a:schemeClr val="accent4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ポストイット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に記入してください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457200" lvl="0" indent="0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8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[Tips]</a:t>
            </a:r>
            <a:endParaRPr sz="18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lvl="0" indent="-342900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-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以下の点</a:t>
            </a: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を質問してポストイットに記入しましょう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。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1371600" lvl="0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lphaLcPeriod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その日用品とどのように出会ったのか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1371600" lvl="0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lphaLcPeriod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なぜその日用品を</a:t>
            </a: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いつも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持っているのか</a:t>
            </a:r>
            <a:endParaRPr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88" name="Google Shape;288;p38"/>
          <p:cNvSpPr/>
          <p:nvPr/>
        </p:nvSpPr>
        <p:spPr>
          <a:xfrm>
            <a:off x="5898350" y="4939225"/>
            <a:ext cx="1555800" cy="1289700"/>
          </a:xfrm>
          <a:prstGeom prst="foldedCorner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自分が何が好きかを示すことができるからいつも持っている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1" name="Google Shape;291;p38"/>
          <p:cNvSpPr/>
          <p:nvPr/>
        </p:nvSpPr>
        <p:spPr>
          <a:xfrm>
            <a:off x="3862200" y="4980025"/>
            <a:ext cx="1419600" cy="1208100"/>
          </a:xfrm>
          <a:prstGeom prst="foldedCorner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ジャイアンツのタオル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2" name="Google Shape;292;p38"/>
          <p:cNvSpPr/>
          <p:nvPr/>
        </p:nvSpPr>
        <p:spPr>
          <a:xfrm>
            <a:off x="1926700" y="4980025"/>
            <a:ext cx="1344300" cy="1208100"/>
          </a:xfrm>
          <a:prstGeom prst="foldedCorner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ファンイベントの時にもらった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3" name="Google Shape;293;p38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200" b="1">
                <a:solidFill>
                  <a:srgbClr val="30529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日用品</a:t>
            </a: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について考える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95" name="Google Shape;295;p38"/>
          <p:cNvSpPr txBox="1">
            <a:spLocks noGrp="1"/>
          </p:cNvSpPr>
          <p:nvPr>
            <p:ph type="body" idx="2"/>
          </p:nvPr>
        </p:nvSpPr>
        <p:spPr>
          <a:xfrm>
            <a:off x="9473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9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00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ワークショップ構造</a:t>
            </a:r>
            <a:endParaRPr sz="30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04" name="Google Shape;304;p39"/>
          <p:cNvSpPr/>
          <p:nvPr/>
        </p:nvSpPr>
        <p:spPr>
          <a:xfrm>
            <a:off x="48484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2. 日用品について考える</a:t>
            </a:r>
            <a:endParaRPr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5" name="Google Shape;305;p39"/>
          <p:cNvSpPr/>
          <p:nvPr/>
        </p:nvSpPr>
        <p:spPr>
          <a:xfrm>
            <a:off x="2828225" y="3445575"/>
            <a:ext cx="3666900" cy="123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3. 普段から使いたくなる防災用品のアイデアを考える</a:t>
            </a:r>
            <a:endParaRPr sz="2000" b="1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07" name="Google Shape;307;p39"/>
          <p:cNvSpPr/>
          <p:nvPr/>
        </p:nvSpPr>
        <p:spPr>
          <a:xfrm>
            <a:off x="6286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Times New Roman"/>
              <a:buAutoNum type="arabicPeriod"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防災の課題を考える</a:t>
            </a:r>
            <a:endParaRPr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9" name="Google Shape;309;p39"/>
          <p:cNvSpPr/>
          <p:nvPr/>
        </p:nvSpPr>
        <p:spPr>
          <a:xfrm>
            <a:off x="2828225" y="534092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4. アイデアの共有・評価・選択・改善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="" xmlns:a16="http://schemas.microsoft.com/office/drawing/2014/main" id="{53C5B60A-7303-4C4E-85EA-3FCF2101E441}"/>
              </a:ext>
            </a:extLst>
          </p:cNvPr>
          <p:cNvCxnSpPr/>
          <p:nvPr/>
        </p:nvCxnSpPr>
        <p:spPr>
          <a:xfrm>
            <a:off x="3345084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="" xmlns:a16="http://schemas.microsoft.com/office/drawing/2014/main" id="{18358AC7-A879-49C1-999E-3076CBE607EE}"/>
              </a:ext>
            </a:extLst>
          </p:cNvPr>
          <p:cNvCxnSpPr>
            <a:cxnSpLocks/>
          </p:cNvCxnSpPr>
          <p:nvPr/>
        </p:nvCxnSpPr>
        <p:spPr>
          <a:xfrm flipH="1">
            <a:off x="5445207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弧 15">
            <a:extLst>
              <a:ext uri="{FF2B5EF4-FFF2-40B4-BE49-F238E27FC236}">
                <a16:creationId xmlns="" xmlns:a16="http://schemas.microsoft.com/office/drawing/2014/main" id="{AF43B3D7-CEF0-4CBD-8FC6-FEDB3D319B7C}"/>
              </a:ext>
            </a:extLst>
          </p:cNvPr>
          <p:cNvSpPr/>
          <p:nvPr/>
        </p:nvSpPr>
        <p:spPr>
          <a:xfrm flipH="1">
            <a:off x="4210701" y="4806718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円弧 16">
            <a:extLst>
              <a:ext uri="{FF2B5EF4-FFF2-40B4-BE49-F238E27FC236}">
                <a16:creationId xmlns="" xmlns:a16="http://schemas.microsoft.com/office/drawing/2014/main" id="{FC874C5B-43C3-4029-993A-D9D2D94854D7}"/>
              </a:ext>
            </a:extLst>
          </p:cNvPr>
          <p:cNvSpPr/>
          <p:nvPr/>
        </p:nvSpPr>
        <p:spPr>
          <a:xfrm flipV="1">
            <a:off x="4572000" y="4801460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>
            <a:extLst>
              <a:ext uri="{FF2B5EF4-FFF2-40B4-BE49-F238E27FC236}">
                <a16:creationId xmlns="" xmlns:a16="http://schemas.microsoft.com/office/drawing/2014/main" id="{009CEE00-6ACC-4687-BFE7-3C86078EF656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>
            <a:off x="5292901" y="3689956"/>
            <a:ext cx="2085796" cy="2199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7" name="Google Shape;317;p40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アイデア発想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19" name="Google Shape;319;p40"/>
          <p:cNvSpPr txBox="1">
            <a:spLocks noGrp="1"/>
          </p:cNvSpPr>
          <p:nvPr>
            <p:ph type="body" idx="1"/>
          </p:nvPr>
        </p:nvSpPr>
        <p:spPr>
          <a:xfrm>
            <a:off x="540299" y="1536625"/>
            <a:ext cx="7880087" cy="95193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4000"/>
              </a:lnSpc>
              <a:buNone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普段から使いたくなる防災用品・</a:t>
            </a: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防災の課題を解決しうる日用品のアイデアを</a:t>
            </a:r>
            <a:r>
              <a:rPr lang="ja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個人で集中して</a:t>
            </a: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考え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て</a:t>
            </a:r>
            <a:r>
              <a:rPr lang="ja-JP" altLang="en-US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青のポストイット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に書きましょう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0" name="Google Shape;320;p40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32F1F555-D170-436C-B9BE-2E6223249B4A}"/>
              </a:ext>
            </a:extLst>
          </p:cNvPr>
          <p:cNvSpPr/>
          <p:nvPr/>
        </p:nvSpPr>
        <p:spPr>
          <a:xfrm>
            <a:off x="1445918" y="4880640"/>
            <a:ext cx="6349666" cy="17029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4000"/>
              </a:lnSpc>
              <a:spcBef>
                <a:spcPts val="1000"/>
              </a:spcBef>
            </a:pP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良いアイデアとは？</a:t>
            </a:r>
            <a:endParaRPr lang="en-US" altLang="ja-JP" sz="2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ct val="114000"/>
              </a:lnSpc>
              <a:spcBef>
                <a:spcPts val="1000"/>
              </a:spcBef>
            </a:pPr>
            <a:endParaRPr lang="ja-JP" altLang="en-US" sz="11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09625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「防災の課題」を解決しうる</a:t>
            </a:r>
          </a:p>
          <a:p>
            <a:pPr marL="809625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「普段から持ちたい理由」がある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66725">
              <a:lnSpc>
                <a:spcPct val="114000"/>
              </a:lnSpc>
            </a:pP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Google Shape;292;p38">
            <a:extLst>
              <a:ext uri="{FF2B5EF4-FFF2-40B4-BE49-F238E27FC236}">
                <a16:creationId xmlns="" xmlns:a16="http://schemas.microsoft.com/office/drawing/2014/main" id="{E90E3D07-30D5-4758-833F-1C8FDA86DE64}"/>
              </a:ext>
            </a:extLst>
          </p:cNvPr>
          <p:cNvSpPr/>
          <p:nvPr/>
        </p:nvSpPr>
        <p:spPr>
          <a:xfrm>
            <a:off x="524571" y="3043279"/>
            <a:ext cx="1344300" cy="1208100"/>
          </a:xfrm>
          <a:prstGeom prst="foldedCorner">
            <a:avLst>
              <a:gd name="adj" fmla="val 16667"/>
            </a:avLst>
          </a:prstGeom>
          <a:solidFill>
            <a:srgbClr val="FBAFF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班で考えた防災の課題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Google Shape;292;p38">
            <a:extLst>
              <a:ext uri="{FF2B5EF4-FFF2-40B4-BE49-F238E27FC236}">
                <a16:creationId xmlns="" xmlns:a16="http://schemas.microsoft.com/office/drawing/2014/main" id="{1F709C4B-D707-4311-A77E-8D27E2A505BF}"/>
              </a:ext>
            </a:extLst>
          </p:cNvPr>
          <p:cNvSpPr/>
          <p:nvPr/>
        </p:nvSpPr>
        <p:spPr>
          <a:xfrm>
            <a:off x="1933486" y="3146864"/>
            <a:ext cx="1344300" cy="1208100"/>
          </a:xfrm>
          <a:prstGeom prst="foldedCorner">
            <a:avLst>
              <a:gd name="adj" fmla="val 16667"/>
            </a:avLst>
          </a:prstGeom>
          <a:solidFill>
            <a:srgbClr val="FBAFF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班で考えた防災の課題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292;p38">
            <a:extLst>
              <a:ext uri="{FF2B5EF4-FFF2-40B4-BE49-F238E27FC236}">
                <a16:creationId xmlns="" xmlns:a16="http://schemas.microsoft.com/office/drawing/2014/main" id="{7569EDEC-CB52-4ED0-8B1E-C4308A605F15}"/>
              </a:ext>
            </a:extLst>
          </p:cNvPr>
          <p:cNvSpPr/>
          <p:nvPr/>
        </p:nvSpPr>
        <p:spPr>
          <a:xfrm>
            <a:off x="5962470" y="2734992"/>
            <a:ext cx="1344300" cy="1208100"/>
          </a:xfrm>
          <a:prstGeom prst="foldedCorner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ja-JP" altLang="en-US" sz="1800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日用品を持つ理由</a:t>
            </a:r>
            <a:endParaRPr sz="1800"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</p:txBody>
      </p:sp>
      <p:sp>
        <p:nvSpPr>
          <p:cNvPr id="11" name="Google Shape;292;p38">
            <a:extLst>
              <a:ext uri="{FF2B5EF4-FFF2-40B4-BE49-F238E27FC236}">
                <a16:creationId xmlns="" xmlns:a16="http://schemas.microsoft.com/office/drawing/2014/main" id="{DCBD6E01-ABD6-4B8C-91D9-8C6AD1CBC707}"/>
              </a:ext>
            </a:extLst>
          </p:cNvPr>
          <p:cNvSpPr/>
          <p:nvPr/>
        </p:nvSpPr>
        <p:spPr>
          <a:xfrm>
            <a:off x="7378697" y="3107904"/>
            <a:ext cx="1344300" cy="1208100"/>
          </a:xfrm>
          <a:prstGeom prst="foldedCorner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日用品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292;p38">
            <a:extLst>
              <a:ext uri="{FF2B5EF4-FFF2-40B4-BE49-F238E27FC236}">
                <a16:creationId xmlns="" xmlns:a16="http://schemas.microsoft.com/office/drawing/2014/main" id="{B8F83EBD-9432-443D-B9C4-59DBBA59056C}"/>
              </a:ext>
            </a:extLst>
          </p:cNvPr>
          <p:cNvSpPr/>
          <p:nvPr/>
        </p:nvSpPr>
        <p:spPr>
          <a:xfrm>
            <a:off x="3948601" y="3085906"/>
            <a:ext cx="1344300" cy="1208100"/>
          </a:xfrm>
          <a:prstGeom prst="foldedCorner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</a:t>
            </a:r>
            <a:endParaRPr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="" xmlns:a16="http://schemas.microsoft.com/office/drawing/2014/main" id="{A88F3074-63EB-40A6-A7DB-ADD1BACAE71A}"/>
              </a:ext>
            </a:extLst>
          </p:cNvPr>
          <p:cNvCxnSpPr>
            <a:stCxn id="9" idx="3"/>
            <a:endCxn id="12" idx="1"/>
          </p:cNvCxnSpPr>
          <p:nvPr/>
        </p:nvCxnSpPr>
        <p:spPr>
          <a:xfrm flipV="1">
            <a:off x="3277786" y="3689956"/>
            <a:ext cx="670815" cy="6095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="" xmlns:a16="http://schemas.microsoft.com/office/drawing/2014/main" id="{70FCCB08-8DF6-40AF-B6FA-F0D28E547141}"/>
              </a:ext>
            </a:extLst>
          </p:cNvPr>
          <p:cNvCxnSpPr>
            <a:cxnSpLocks/>
            <a:stCxn id="12" idx="3"/>
            <a:endCxn id="10" idx="1"/>
          </p:cNvCxnSpPr>
          <p:nvPr/>
        </p:nvCxnSpPr>
        <p:spPr>
          <a:xfrm flipV="1">
            <a:off x="5292901" y="3339042"/>
            <a:ext cx="669569" cy="35091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1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アイデア発想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28" name="Google Shape;328;p41"/>
          <p:cNvSpPr txBox="1">
            <a:spLocks noGrp="1"/>
          </p:cNvSpPr>
          <p:nvPr>
            <p:ph type="body" idx="1"/>
          </p:nvPr>
        </p:nvSpPr>
        <p:spPr>
          <a:xfrm>
            <a:off x="540300" y="1536625"/>
            <a:ext cx="83094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防災の課題を解決しうる日用品のアイデアを，個人で集中して考えましょう．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b="1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例:防災ミサンガ</a:t>
            </a:r>
            <a:endParaRPr b="1"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防災の課題: 洗濯物を干すための棒やひもがない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日用品：ポップなミサンガ(アクセサリー)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持ちたい理由: ポップで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いざというときは，ミサンガをほどいて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9" name="Google Shape;329;p41"/>
          <p:cNvSpPr txBox="1"/>
          <p:nvPr/>
        </p:nvSpPr>
        <p:spPr>
          <a:xfrm>
            <a:off x="5131200" y="6091825"/>
            <a:ext cx="37011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>
                <a:solidFill>
                  <a:schemeClr val="dk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http://bosai-girl.com/2016/08/15/misanga/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30" name="Google Shape;330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1800" y="3710088"/>
            <a:ext cx="2556376" cy="2381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2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アイデア発想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39" name="Google Shape;339;p42"/>
          <p:cNvSpPr txBox="1">
            <a:spLocks noGrp="1"/>
          </p:cNvSpPr>
          <p:nvPr>
            <p:ph type="body" idx="1"/>
          </p:nvPr>
        </p:nvSpPr>
        <p:spPr>
          <a:xfrm>
            <a:off x="311700" y="1536625"/>
            <a:ext cx="8309400" cy="481747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防災の課題を解決しうる日用品のアイデアを，個人で集中して考えましょう．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ja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[Tips]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もし考えることができない場合，以下の方法を参考してください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355600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SzPts val="2000"/>
              <a:buChar char="-"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話していると，考えることに集中できません．個人で考えましょう</a:t>
            </a:r>
            <a:endParaRPr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3556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災害の課題解決に必要なモノが，日常で活躍する場面を考える．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14400" lvl="1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ja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例:防災ミサンガ</a:t>
            </a:r>
            <a:endParaRPr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14400" lvl="1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ja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災害時には，ひもがあると便利．→日常でひもを持っている → アクセサリーとしてひもを身に着ける</a:t>
            </a:r>
            <a:endParaRPr sz="600"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3556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ja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災害の課題解決に必要なモノに，なぜモノを持っているのか(オレンジのポストイット)を付け加えてみる</a:t>
            </a:r>
            <a:endParaRPr lang="ja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3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00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ワークショップ構造</a:t>
            </a:r>
            <a:endParaRPr sz="30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49" name="Google Shape;349;p43"/>
          <p:cNvSpPr/>
          <p:nvPr/>
        </p:nvSpPr>
        <p:spPr>
          <a:xfrm>
            <a:off x="48484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2. 日用品について考える</a:t>
            </a:r>
            <a:endParaRPr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0" name="Google Shape;350;p43"/>
          <p:cNvSpPr/>
          <p:nvPr/>
        </p:nvSpPr>
        <p:spPr>
          <a:xfrm>
            <a:off x="2828225" y="344557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3. 普段から使いたくなる防災用品のアイデアを考える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52" name="Google Shape;352;p43"/>
          <p:cNvSpPr/>
          <p:nvPr/>
        </p:nvSpPr>
        <p:spPr>
          <a:xfrm>
            <a:off x="6286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Times New Roman"/>
              <a:buAutoNum type="arabicPeriod"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防災の課題を考える</a:t>
            </a:r>
            <a:endParaRPr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4" name="Google Shape;354;p43"/>
          <p:cNvSpPr/>
          <p:nvPr/>
        </p:nvSpPr>
        <p:spPr>
          <a:xfrm>
            <a:off x="2828225" y="5340925"/>
            <a:ext cx="3666900" cy="123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4. アイデアの共有・評価・選択・改善</a:t>
            </a:r>
            <a:endParaRPr sz="2000" b="1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="" xmlns:a16="http://schemas.microsoft.com/office/drawing/2014/main" id="{88789FF1-F9D5-4046-B262-98CD5CE1777D}"/>
              </a:ext>
            </a:extLst>
          </p:cNvPr>
          <p:cNvCxnSpPr/>
          <p:nvPr/>
        </p:nvCxnSpPr>
        <p:spPr>
          <a:xfrm>
            <a:off x="3345084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="" xmlns:a16="http://schemas.microsoft.com/office/drawing/2014/main" id="{716CF236-A089-462D-98F5-472ACC6217B7}"/>
              </a:ext>
            </a:extLst>
          </p:cNvPr>
          <p:cNvCxnSpPr>
            <a:cxnSpLocks/>
          </p:cNvCxnSpPr>
          <p:nvPr/>
        </p:nvCxnSpPr>
        <p:spPr>
          <a:xfrm flipH="1">
            <a:off x="5445207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弧 15">
            <a:extLst>
              <a:ext uri="{FF2B5EF4-FFF2-40B4-BE49-F238E27FC236}">
                <a16:creationId xmlns="" xmlns:a16="http://schemas.microsoft.com/office/drawing/2014/main" id="{68BE6184-6AA8-4BF4-8BF3-8D358E3D09CE}"/>
              </a:ext>
            </a:extLst>
          </p:cNvPr>
          <p:cNvSpPr/>
          <p:nvPr/>
        </p:nvSpPr>
        <p:spPr>
          <a:xfrm flipH="1">
            <a:off x="4210701" y="4806718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円弧 16">
            <a:extLst>
              <a:ext uri="{FF2B5EF4-FFF2-40B4-BE49-F238E27FC236}">
                <a16:creationId xmlns="" xmlns:a16="http://schemas.microsoft.com/office/drawing/2014/main" id="{B4FD8115-402B-4F7C-B922-AE58A2A5119D}"/>
              </a:ext>
            </a:extLst>
          </p:cNvPr>
          <p:cNvSpPr/>
          <p:nvPr/>
        </p:nvSpPr>
        <p:spPr>
          <a:xfrm flipV="1">
            <a:off x="4572000" y="4801460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49" y="887854"/>
            <a:ext cx="7886700" cy="734100"/>
          </a:xfrm>
        </p:spPr>
        <p:txBody>
          <a:bodyPr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【</a:t>
            </a:r>
            <a:r>
              <a:rPr kumimoji="1" lang="ja-JP" altLang="en-US" dirty="0" smtClean="0">
                <a:solidFill>
                  <a:srgbClr val="FF0000"/>
                </a:solidFill>
              </a:rPr>
              <a:t>注意事項</a:t>
            </a:r>
            <a:r>
              <a:rPr kumimoji="1" lang="en-US" altLang="ja-JP" dirty="0" smtClean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91054" y="1738187"/>
            <a:ext cx="8761891" cy="2722605"/>
          </a:xfrm>
        </p:spPr>
        <p:txBody>
          <a:bodyPr/>
          <a:lstStyle/>
          <a:p>
            <a:pPr marL="101600" indent="0">
              <a:buNone/>
            </a:pPr>
            <a:r>
              <a:rPr kumimoji="1" lang="en-US" altLang="ja-JP" dirty="0" smtClean="0"/>
              <a:t>2018</a:t>
            </a:r>
            <a:r>
              <a:rPr kumimoji="1" lang="ja-JP" altLang="en-US" dirty="0" smtClean="0"/>
              <a:t>年に行われた「第１回</a:t>
            </a:r>
            <a:r>
              <a:rPr kumimoji="1" lang="ja-JP" altLang="en-US" smtClean="0"/>
              <a:t>全国高校生社会イノベーション</a:t>
            </a:r>
            <a:r>
              <a:rPr kumimoji="1" lang="ja-JP" altLang="en-US" dirty="0" smtClean="0"/>
              <a:t>選手権」の本大会において用いられた資料です。一部改変しており，実際に使用されたものとは異なる部分があります。この資料の著作権は「全国高校生社会イノベーション選手権実行委員会」に属します。無断転載・転用を禁じます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68579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4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アイデアの共有・評価・選択・改善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64" name="Google Shape;364;p44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65" name="Google Shape;365;p44"/>
          <p:cNvSpPr/>
          <p:nvPr/>
        </p:nvSpPr>
        <p:spPr>
          <a:xfrm>
            <a:off x="314025" y="1639874"/>
            <a:ext cx="2626123" cy="1695263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アイデアの共有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6" name="Google Shape;366;p44"/>
          <p:cNvSpPr/>
          <p:nvPr/>
        </p:nvSpPr>
        <p:spPr>
          <a:xfrm>
            <a:off x="314025" y="3882683"/>
            <a:ext cx="2626123" cy="1276662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 startAt="2"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アイデアの選択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7" name="Google Shape;367;p44"/>
          <p:cNvSpPr/>
          <p:nvPr/>
        </p:nvSpPr>
        <p:spPr>
          <a:xfrm rot="-2700000">
            <a:off x="1475713" y="3352843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68" name="Google Shape;368;p44"/>
          <p:cNvSpPr txBox="1"/>
          <p:nvPr/>
        </p:nvSpPr>
        <p:spPr>
          <a:xfrm>
            <a:off x="3130061" y="1639900"/>
            <a:ext cx="5898964" cy="185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個人で考えたアイデアのうち、最も良いと思うアイデアを共有しましょう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聞いている人は</a:t>
            </a:r>
            <a:r>
              <a:rPr lang="ja-JP" altLang="en-US" sz="1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オレンジ色の</a:t>
            </a:r>
            <a:r>
              <a:rPr lang="ja" sz="1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ポストイット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にコメント(疑問・指摘・改善案)を書きましょう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新しく思いついたアイデアがあれば追加しましょう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69" name="Google Shape;369;p44"/>
          <p:cNvSpPr txBox="1"/>
          <p:nvPr/>
        </p:nvSpPr>
        <p:spPr>
          <a:xfrm>
            <a:off x="3130061" y="3753821"/>
            <a:ext cx="5898964" cy="15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チームで１つ最も良いアイデアを選びましょう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今まで見たことがないような新しいもの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災害時の課題を解決しているもの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自分が日常的に使いたいと思うもの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70" name="Google Shape;370;p44"/>
          <p:cNvSpPr/>
          <p:nvPr/>
        </p:nvSpPr>
        <p:spPr>
          <a:xfrm rot="-2700000">
            <a:off x="1475713" y="5115236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71" name="Google Shape;371;p44"/>
          <p:cNvSpPr/>
          <p:nvPr/>
        </p:nvSpPr>
        <p:spPr>
          <a:xfrm>
            <a:off x="314025" y="5617796"/>
            <a:ext cx="2626123" cy="1059765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 startAt="3"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先生からのフィードバック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72" name="Google Shape;372;p44"/>
          <p:cNvSpPr txBox="1"/>
          <p:nvPr/>
        </p:nvSpPr>
        <p:spPr>
          <a:xfrm>
            <a:off x="3130061" y="5556034"/>
            <a:ext cx="5662247" cy="118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アイデアを簡潔に説明して意見をもらいましょう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indent="-285750">
              <a:lnSpc>
                <a:spcPct val="114000"/>
              </a:lnSpc>
              <a:spcBef>
                <a:spcPts val="600"/>
              </a:spcBef>
              <a:buClr>
                <a:schemeClr val="dk1"/>
              </a:buClr>
              <a:buSzPts val="1800"/>
              <a:buFont typeface="Arial"/>
              <a:buChar char="•"/>
            </a:pP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フィードバックには必ずしも従わなくても構いません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="" xmlns:a16="http://schemas.microsoft.com/office/drawing/2014/main" id="{C43F7792-0094-488B-AE36-1560ABCE5428}"/>
              </a:ext>
            </a:extLst>
          </p:cNvPr>
          <p:cNvSpPr txBox="1">
            <a:spLocks/>
          </p:cNvSpPr>
          <p:nvPr/>
        </p:nvSpPr>
        <p:spPr>
          <a:xfrm>
            <a:off x="2579473" y="2449264"/>
            <a:ext cx="3985054" cy="1959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  <a:defRPr sz="3200" b="1" i="0" u="none" strike="noStrike" cap="none">
                <a:solidFill>
                  <a:srgbClr val="30529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休憩</a:t>
            </a:r>
            <a:r>
              <a:rPr kumimoji="1"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分間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8838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4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先生からのフィードバック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64" name="Google Shape;364;p44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1071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5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>
                <a:latin typeface="メイリオ" panose="020B0604030504040204" pitchFamily="50" charset="-128"/>
                <a:ea typeface="メイリオ" panose="020B0604030504040204" pitchFamily="50" charset="-128"/>
              </a:rPr>
              <a:t>ちゃぶ台返し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0" name="Google Shape;380;p45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381" name="Google Shape;381;p45"/>
          <p:cNvSpPr txBox="1"/>
          <p:nvPr/>
        </p:nvSpPr>
        <p:spPr>
          <a:xfrm>
            <a:off x="445500" y="1366750"/>
            <a:ext cx="8287800" cy="132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ちゃぶ台返しとは・・・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441325" marR="0" lvl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良いアイデアが出なかった時にWSの一部をやり直すことで</a:t>
            </a:r>
            <a:r>
              <a:rPr lang="en-US" alt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/>
            </a:r>
            <a:br>
              <a:rPr lang="en-US" alt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</a:b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より良いアイデアを出すこと</a:t>
            </a:r>
            <a:endParaRPr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2" name="Google Shape;382;p45"/>
          <p:cNvSpPr txBox="1"/>
          <p:nvPr/>
        </p:nvSpPr>
        <p:spPr>
          <a:xfrm>
            <a:off x="445500" y="2687900"/>
            <a:ext cx="8287800" cy="35643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u="sng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方法</a:t>
            </a:r>
            <a:endParaRPr sz="2000" u="sng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lvl="0" indent="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55245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アイデアがなぜ悪いのかを話し合う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55245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悪い原因がどこのプロセスにあるのかを考える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55245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そのプロセスをやり直す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552450" lvl="0" indent="-4572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ja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もう一度アイデアを考える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6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200" b="1" i="0" u="none" strike="noStrike" cap="none">
                <a:solidFill>
                  <a:srgbClr val="30529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最終発表の準備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1" name="Google Shape;391;p46"/>
          <p:cNvSpPr/>
          <p:nvPr/>
        </p:nvSpPr>
        <p:spPr>
          <a:xfrm>
            <a:off x="332509" y="1492105"/>
            <a:ext cx="1413300" cy="5628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時間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2" name="Google Shape;392;p46"/>
          <p:cNvSpPr/>
          <p:nvPr/>
        </p:nvSpPr>
        <p:spPr>
          <a:xfrm>
            <a:off x="332508" y="2241259"/>
            <a:ext cx="1413300" cy="5628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形式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3" name="Google Shape;393;p46"/>
          <p:cNvSpPr/>
          <p:nvPr/>
        </p:nvSpPr>
        <p:spPr>
          <a:xfrm>
            <a:off x="332508" y="3081044"/>
            <a:ext cx="1413300" cy="33021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内容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4" name="Google Shape;394;p46"/>
          <p:cNvSpPr txBox="1"/>
          <p:nvPr/>
        </p:nvSpPr>
        <p:spPr>
          <a:xfrm>
            <a:off x="1905462" y="1577661"/>
            <a:ext cx="47634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b="0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発表</a:t>
            </a:r>
            <a:r>
              <a:rPr lang="ja" sz="18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７</a:t>
            </a:r>
            <a:r>
              <a:rPr lang="ja" sz="1800" b="0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分　＋　質疑応答</a:t>
            </a:r>
            <a:r>
              <a:rPr lang="ja" sz="18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６</a:t>
            </a:r>
            <a:r>
              <a:rPr lang="ja" sz="1800" b="0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分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5" name="Google Shape;395;p46"/>
          <p:cNvSpPr txBox="1"/>
          <p:nvPr/>
        </p:nvSpPr>
        <p:spPr>
          <a:xfrm>
            <a:off x="1905460" y="2326816"/>
            <a:ext cx="723854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パワーポイント　</a:t>
            </a: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＋　グッズのイラスト　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+　スキット（寸劇）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96" name="Google Shape;396;p46"/>
          <p:cNvSpPr txBox="1"/>
          <p:nvPr/>
        </p:nvSpPr>
        <p:spPr>
          <a:xfrm>
            <a:off x="1905448" y="3141821"/>
            <a:ext cx="55221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b="0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以下の4点は必ず伝わるようにしましょう。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7" name="Google Shape;397;p46"/>
          <p:cNvSpPr txBox="1"/>
          <p:nvPr/>
        </p:nvSpPr>
        <p:spPr>
          <a:xfrm>
            <a:off x="2196006" y="3601159"/>
            <a:ext cx="6948000" cy="277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 New Roman"/>
              <a:buAutoNum type="arabicPeriod"/>
            </a:pPr>
            <a:r>
              <a:rPr lang="ja" sz="1800" b="1" i="0" u="none" strike="noStrike" cap="none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考えた商品の概要</a:t>
            </a:r>
            <a:endParaRPr sz="1800" b="1" i="0" u="none" strike="noStrike" cap="none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 New Roman"/>
              <a:buAutoNum type="arabicPeriod"/>
            </a:pPr>
            <a:r>
              <a:rPr lang="ja" sz="1800" b="1" i="0" u="none" strike="noStrike" cap="none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商品との出会い</a:t>
            </a:r>
            <a:endParaRPr sz="1800" b="1" i="0" u="none" strike="noStrike" cap="none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1163637" marR="0" lvl="1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✓"/>
            </a:pPr>
            <a:r>
              <a:rPr lang="ja" sz="1600" b="0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どのような人が、なぜその商品を手に入れるのでしょうか？</a:t>
            </a:r>
            <a:endParaRPr sz="1600" b="0" i="0" u="none" strike="noStrike" cap="none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 New Roman"/>
              <a:buAutoNum type="arabicPeriod"/>
            </a:pPr>
            <a:r>
              <a:rPr lang="ja" sz="1800" b="1" i="0" u="none" strike="noStrike" cap="none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日常での使用シーン</a:t>
            </a:r>
            <a:endParaRPr sz="1800" b="1" i="0" u="none" strike="noStrike" cap="none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1163637" marR="0" lvl="1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✓"/>
            </a:pPr>
            <a:r>
              <a:rPr lang="ja" sz="1600" b="0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その人は、なぜその商品を毎日使うのでしょうか？</a:t>
            </a:r>
            <a:endParaRPr sz="1600" b="0" i="0" u="none" strike="noStrike" cap="none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imes New Roman"/>
              <a:buAutoNum type="arabicPeriod"/>
            </a:pPr>
            <a:r>
              <a:rPr lang="ja" sz="1800" b="1" i="0" u="none" strike="noStrike" cap="none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災害時の使用シーン</a:t>
            </a:r>
            <a:endParaRPr sz="1800" b="1" i="0" u="none" strike="noStrike" cap="none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1163637" marR="0" lvl="0" indent="-34290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✓"/>
            </a:pPr>
            <a:r>
              <a:rPr lang="ja" sz="1600" b="0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災害のどのような場面で役に立つのでしょうか？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B28D539-8960-4E0D-B896-2E7449499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63"/>
            <a:ext cx="8515350" cy="734100"/>
          </a:xfrm>
        </p:spPr>
        <p:txBody>
          <a:bodyPr/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発表資料作成にあたっての注意事項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Google Shape;395;p46">
            <a:extLst>
              <a:ext uri="{FF2B5EF4-FFF2-40B4-BE49-F238E27FC236}">
                <a16:creationId xmlns="" xmlns:a16="http://schemas.microsoft.com/office/drawing/2014/main" id="{887DE988-48A9-4BF1-93DA-89374CE68DE6}"/>
              </a:ext>
            </a:extLst>
          </p:cNvPr>
          <p:cNvSpPr txBox="1"/>
          <p:nvPr/>
        </p:nvSpPr>
        <p:spPr>
          <a:xfrm>
            <a:off x="2862304" y="1540830"/>
            <a:ext cx="5759726" cy="2283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スライドの枚数は</a:t>
            </a:r>
            <a:r>
              <a:rPr lang="en-US" altLang="ja-JP" sz="20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4~5</a:t>
            </a:r>
            <a:r>
              <a:rPr lang="ja-JP" altLang="en-US" sz="20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枚</a:t>
            </a: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にしてください</a:t>
            </a:r>
            <a:endParaRPr lang="en-US" altLang="ja-JP"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文字のサイズは</a:t>
            </a:r>
            <a:r>
              <a:rPr lang="en-US" altLang="ja-JP" sz="20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20pt</a:t>
            </a:r>
            <a:r>
              <a:rPr lang="ja-JP" altLang="en-US" sz="20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以上</a:t>
            </a: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にしてください</a:t>
            </a:r>
            <a:endParaRPr lang="en-US" altLang="ja-JP"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考えたアイデアを描いたイラストをスライドの</a:t>
            </a:r>
            <a:r>
              <a:rPr lang="en-US" altLang="ja-JP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1</a:t>
            </a: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枚目に大きく貼ってください</a:t>
            </a:r>
            <a:endParaRPr lang="en-US" altLang="ja-JP"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全員が何かしらの説明（</a:t>
            </a:r>
            <a:r>
              <a:rPr lang="en-US" altLang="ja-JP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or</a:t>
            </a: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スキットでの役）をするようにしてください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6" name="Google Shape;391;p46">
            <a:extLst>
              <a:ext uri="{FF2B5EF4-FFF2-40B4-BE49-F238E27FC236}">
                <a16:creationId xmlns="" xmlns:a16="http://schemas.microsoft.com/office/drawing/2014/main" id="{734E4C66-5893-4D71-89F9-34700AC89D51}"/>
              </a:ext>
            </a:extLst>
          </p:cNvPr>
          <p:cNvSpPr/>
          <p:nvPr/>
        </p:nvSpPr>
        <p:spPr>
          <a:xfrm>
            <a:off x="391219" y="1438266"/>
            <a:ext cx="2158442" cy="2379921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パワーポイント</a:t>
            </a:r>
            <a:endParaRPr lang="en-US" altLang="ja-JP" sz="2000" b="1" i="0" u="none" strike="noStrike" cap="none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＋</a:t>
            </a:r>
            <a:endParaRPr lang="en-US" altLang="ja-JP"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イラスト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Google Shape;391;p46">
            <a:extLst>
              <a:ext uri="{FF2B5EF4-FFF2-40B4-BE49-F238E27FC236}">
                <a16:creationId xmlns="" xmlns:a16="http://schemas.microsoft.com/office/drawing/2014/main" id="{9170C785-7757-43A9-BA03-FD913E84209A}"/>
              </a:ext>
            </a:extLst>
          </p:cNvPr>
          <p:cNvSpPr/>
          <p:nvPr/>
        </p:nvSpPr>
        <p:spPr>
          <a:xfrm>
            <a:off x="391219" y="4234654"/>
            <a:ext cx="2158442" cy="2124377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スキット</a:t>
            </a:r>
            <a:endParaRPr lang="en-US" altLang="ja-JP" sz="2000" b="1" i="0" u="none" strike="noStrike" cap="none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（寸劇）</a:t>
            </a:r>
            <a:endParaRPr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Google Shape;395;p46">
            <a:extLst>
              <a:ext uri="{FF2B5EF4-FFF2-40B4-BE49-F238E27FC236}">
                <a16:creationId xmlns="" xmlns:a16="http://schemas.microsoft.com/office/drawing/2014/main" id="{0B765359-2179-4E7E-8214-0C4C780F9A89}"/>
              </a:ext>
            </a:extLst>
          </p:cNvPr>
          <p:cNvSpPr txBox="1"/>
          <p:nvPr/>
        </p:nvSpPr>
        <p:spPr>
          <a:xfrm>
            <a:off x="2862304" y="4351190"/>
            <a:ext cx="5759726" cy="1866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パワーポイントの説明と合わせて</a:t>
            </a:r>
            <a:r>
              <a:rPr lang="en-US" altLang="ja-JP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7</a:t>
            </a: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分を超えると減点されるので、長くなりすぎないようにしてください</a:t>
            </a:r>
            <a:endParaRPr lang="en-US" altLang="ja-JP"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+mj-lt"/>
              <a:buAutoNum type="arabicPeriod"/>
            </a:pPr>
            <a:r>
              <a:rPr lang="ja-JP" altLang="en-US" sz="20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皆によく聞こえるように大きな声で話しましょう</a:t>
            </a:r>
            <a:endParaRPr sz="20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84626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B28D539-8960-4E0D-B896-2E7449499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63"/>
            <a:ext cx="8515350" cy="734100"/>
          </a:xfrm>
        </p:spPr>
        <p:txBody>
          <a:bodyPr/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アイデアを評価するときの着眼点（例）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Google Shape;368;p44"/>
          <p:cNvSpPr txBox="1"/>
          <p:nvPr/>
        </p:nvSpPr>
        <p:spPr>
          <a:xfrm>
            <a:off x="333633" y="1219768"/>
            <a:ext cx="8497684" cy="4464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charset="2"/>
              <a:buChar char="l"/>
              <a:tabLst/>
              <a:defRPr/>
            </a:pP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新規性：既存のアイデアにとらわれない，斬新な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アイデアであるか</a:t>
            </a:r>
            <a:endParaRPr lang="en-US" altLang="ja-JP" sz="2800" dirty="0" smtClean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charset="2"/>
              <a:buChar char="l"/>
              <a:tabLst/>
              <a:defRPr/>
            </a:pP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防災グッズとしての有効性：実際に問題となって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おり，かつ，影響力の大きい防災の課題を解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決するアイデアであるか</a:t>
            </a:r>
            <a:endParaRPr lang="en-US" altLang="ja-JP" sz="2800" dirty="0" smtClean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charset="2"/>
              <a:buChar char="l"/>
              <a:tabLst/>
              <a:defRPr/>
            </a:pP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日用品としての魅力：日用品として普段から使い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たいと思うアイデアになっているか</a:t>
            </a:r>
            <a:endParaRPr lang="en-US" altLang="ja-JP" sz="2800" dirty="0" smtClean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charset="2"/>
              <a:buChar char="l"/>
              <a:tabLst/>
              <a:defRPr/>
            </a:pP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実現可能性：現在あるいは将来，アイデアを実装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する際に障壁が存在するか。存在する場合は</a:t>
            </a:r>
            <a:r>
              <a:rPr lang="en-US" altLang="ja-JP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	</a:t>
            </a:r>
            <a:r>
              <a:rPr lang="ja-JP" altLang="en-US" sz="2800" dirty="0" smtClean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その障壁を把握できているか</a:t>
            </a:r>
            <a:endParaRPr sz="2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867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32"/>
          <p:cNvPicPr preferRelativeResize="0"/>
          <p:nvPr/>
        </p:nvPicPr>
        <p:blipFill rotWithShape="1">
          <a:blip r:embed="rId3">
            <a:alphaModFix/>
          </a:blip>
          <a:srcRect b="2267"/>
          <a:stretch/>
        </p:blipFill>
        <p:spPr>
          <a:xfrm>
            <a:off x="3128486" y="967722"/>
            <a:ext cx="2887027" cy="3651885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32"/>
          <p:cNvSpPr txBox="1"/>
          <p:nvPr/>
        </p:nvSpPr>
        <p:spPr>
          <a:xfrm>
            <a:off x="660190" y="4762475"/>
            <a:ext cx="7823620" cy="1366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 dirty="0">
                <a:solidFill>
                  <a:srgbClr val="43434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本大会WS</a:t>
            </a:r>
            <a:endParaRPr lang="en-US" altLang="ja" sz="3000" b="1"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>
              <a:lnSpc>
                <a:spcPct val="150000"/>
              </a:lnSpc>
            </a:pPr>
            <a:r>
              <a:rPr lang="en-US" altLang="ja-JP" sz="2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『</a:t>
            </a:r>
            <a:r>
              <a:rPr lang="ja-JP" altLang="en-US" sz="2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日常的にも災害時にも役に立つグッズを考える</a:t>
            </a:r>
            <a:r>
              <a:rPr lang="en-US" altLang="ja-JP" sz="2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』</a:t>
            </a:r>
            <a:endParaRPr sz="2400" b="1" dirty="0">
              <a:solidFill>
                <a:srgbClr val="43434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BF8C28D-8FD8-4A8B-8D9E-A2D27A890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テーマの説明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0547E0FC-BAF4-439F-8BF1-3CB0362ED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686" y="1321801"/>
            <a:ext cx="8620104" cy="1445941"/>
          </a:xfrm>
        </p:spPr>
        <p:txBody>
          <a:bodyPr/>
          <a:lstStyle/>
          <a:p>
            <a:pPr marL="101600" indent="0">
              <a:buNone/>
            </a:pP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テーマ：</a:t>
            </a:r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日常的にも災害時にも役に立つグッズを考える</a:t>
            </a:r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pPr marL="1160463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持ち歩きたくなる防災グッズ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60463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防災機能を兼ね備えた日用品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="" xmlns:a16="http://schemas.microsoft.com/office/drawing/2014/main" id="{4C01B4F5-6471-44FC-B621-1DF62861C074}"/>
              </a:ext>
            </a:extLst>
          </p:cNvPr>
          <p:cNvSpPr/>
          <p:nvPr/>
        </p:nvSpPr>
        <p:spPr>
          <a:xfrm>
            <a:off x="716042" y="3507301"/>
            <a:ext cx="3284458" cy="434928"/>
          </a:xfrm>
          <a:prstGeom prst="roundRect">
            <a:avLst>
              <a:gd name="adj" fmla="val 29489"/>
            </a:avLst>
          </a:prstGeom>
          <a:solidFill>
            <a:srgbClr val="BBD6EE"/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14000"/>
              </a:lnSpc>
              <a:buClr>
                <a:schemeClr val="dk1"/>
              </a:buClr>
              <a:buSzPts val="2000"/>
            </a:pP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背 景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="" xmlns:a16="http://schemas.microsoft.com/office/drawing/2014/main" id="{4B070890-C0CB-4D7B-AB11-B1B92F67BDC9}"/>
              </a:ext>
            </a:extLst>
          </p:cNvPr>
          <p:cNvSpPr/>
          <p:nvPr/>
        </p:nvSpPr>
        <p:spPr>
          <a:xfrm>
            <a:off x="5328927" y="3507301"/>
            <a:ext cx="3284457" cy="434928"/>
          </a:xfrm>
          <a:prstGeom prst="roundRect">
            <a:avLst>
              <a:gd name="adj" fmla="val 29489"/>
            </a:avLst>
          </a:prstGeom>
          <a:solidFill>
            <a:srgbClr val="BBD6EE"/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14000"/>
              </a:lnSpc>
              <a:buClr>
                <a:schemeClr val="dk1"/>
              </a:buClr>
              <a:buSzPts val="2000"/>
            </a:pP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意 義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ED8EA7AC-2B5D-4E27-A96A-45AC93794742}"/>
              </a:ext>
            </a:extLst>
          </p:cNvPr>
          <p:cNvSpPr txBox="1"/>
          <p:nvPr/>
        </p:nvSpPr>
        <p:spPr>
          <a:xfrm>
            <a:off x="434686" y="4259600"/>
            <a:ext cx="3847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いざというときに防災グッズが手元にない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57CD266B-C2EC-447B-A622-8D64F2CEA259}"/>
              </a:ext>
            </a:extLst>
          </p:cNvPr>
          <p:cNvSpPr txBox="1"/>
          <p:nvPr/>
        </p:nvSpPr>
        <p:spPr>
          <a:xfrm>
            <a:off x="434686" y="5284857"/>
            <a:ext cx="3847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日常生活の中で災害への意識が薄れてしまう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7A2B8A72-8CDD-4CAA-A466-2B026EA19B37}"/>
              </a:ext>
            </a:extLst>
          </p:cNvPr>
          <p:cNvSpPr txBox="1"/>
          <p:nvPr/>
        </p:nvSpPr>
        <p:spPr>
          <a:xfrm>
            <a:off x="5062440" y="4259600"/>
            <a:ext cx="3713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常に持ち歩いているものが災害時に役に立つ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="" xmlns:a16="http://schemas.microsoft.com/office/drawing/2014/main" id="{798CAF9C-AD8C-418B-B405-E2AC7CDEDFAC}"/>
              </a:ext>
            </a:extLst>
          </p:cNvPr>
          <p:cNvSpPr txBox="1"/>
          <p:nvPr/>
        </p:nvSpPr>
        <p:spPr>
          <a:xfrm>
            <a:off x="5047571" y="5284857"/>
            <a:ext cx="3847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日常的に災害に意識を向けることができる</a:t>
            </a:r>
          </a:p>
        </p:txBody>
      </p:sp>
      <p:sp>
        <p:nvSpPr>
          <p:cNvPr id="13" name="Google Shape;224;p35">
            <a:extLst>
              <a:ext uri="{FF2B5EF4-FFF2-40B4-BE49-F238E27FC236}">
                <a16:creationId xmlns="" xmlns:a16="http://schemas.microsoft.com/office/drawing/2014/main" id="{6C0986CB-7B17-49DB-BDAF-1FC946F20161}"/>
              </a:ext>
            </a:extLst>
          </p:cNvPr>
          <p:cNvSpPr/>
          <p:nvPr/>
        </p:nvSpPr>
        <p:spPr>
          <a:xfrm rot="13500000">
            <a:off x="4424144" y="4450733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14" name="Google Shape;224;p35">
            <a:extLst>
              <a:ext uri="{FF2B5EF4-FFF2-40B4-BE49-F238E27FC236}">
                <a16:creationId xmlns="" xmlns:a16="http://schemas.microsoft.com/office/drawing/2014/main" id="{B3E5FC30-FA84-494C-8A8C-B83A5CC623EA}"/>
              </a:ext>
            </a:extLst>
          </p:cNvPr>
          <p:cNvSpPr/>
          <p:nvPr/>
        </p:nvSpPr>
        <p:spPr>
          <a:xfrm rot="13500000">
            <a:off x="4424144" y="5423092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351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ワークショップ構造</a:t>
            </a:r>
            <a:endParaRPr sz="3000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191" name="Google Shape;191;p33"/>
          <p:cNvSpPr/>
          <p:nvPr/>
        </p:nvSpPr>
        <p:spPr>
          <a:xfrm>
            <a:off x="4848462" y="1550237"/>
            <a:ext cx="3666900" cy="12372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2. 日用品について考える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192" name="Google Shape;192;p33"/>
          <p:cNvSpPr/>
          <p:nvPr/>
        </p:nvSpPr>
        <p:spPr>
          <a:xfrm>
            <a:off x="2828225" y="3445575"/>
            <a:ext cx="3666900" cy="12372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3. 普段から使いたくなる防災用品のアイデアを考える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194" name="Google Shape;194;p33"/>
          <p:cNvSpPr/>
          <p:nvPr/>
        </p:nvSpPr>
        <p:spPr>
          <a:xfrm>
            <a:off x="628662" y="1550237"/>
            <a:ext cx="3666900" cy="12372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AutoNum type="arabicPeriod"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防災の課題を考える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196" name="Google Shape;196;p33"/>
          <p:cNvSpPr/>
          <p:nvPr/>
        </p:nvSpPr>
        <p:spPr>
          <a:xfrm>
            <a:off x="2828225" y="5340925"/>
            <a:ext cx="3666900" cy="12372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4. アイデアの共有・評価・選択・改善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="" xmlns:a16="http://schemas.microsoft.com/office/drawing/2014/main" id="{FF1546AD-B576-4C45-96E2-9E4915E4D8A6}"/>
              </a:ext>
            </a:extLst>
          </p:cNvPr>
          <p:cNvCxnSpPr/>
          <p:nvPr/>
        </p:nvCxnSpPr>
        <p:spPr>
          <a:xfrm>
            <a:off x="3345084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="" xmlns:a16="http://schemas.microsoft.com/office/drawing/2014/main" id="{BDBE56B4-20A8-4BAD-882E-4B13443B2A70}"/>
              </a:ext>
            </a:extLst>
          </p:cNvPr>
          <p:cNvCxnSpPr>
            <a:cxnSpLocks/>
          </p:cNvCxnSpPr>
          <p:nvPr/>
        </p:nvCxnSpPr>
        <p:spPr>
          <a:xfrm flipH="1">
            <a:off x="5445207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円弧 5">
            <a:extLst>
              <a:ext uri="{FF2B5EF4-FFF2-40B4-BE49-F238E27FC236}">
                <a16:creationId xmlns="" xmlns:a16="http://schemas.microsoft.com/office/drawing/2014/main" id="{F91CC24C-F283-4B15-972B-484448364DF1}"/>
              </a:ext>
            </a:extLst>
          </p:cNvPr>
          <p:cNvSpPr/>
          <p:nvPr/>
        </p:nvSpPr>
        <p:spPr>
          <a:xfrm flipH="1">
            <a:off x="4210701" y="4806718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円弧 20">
            <a:extLst>
              <a:ext uri="{FF2B5EF4-FFF2-40B4-BE49-F238E27FC236}">
                <a16:creationId xmlns="" xmlns:a16="http://schemas.microsoft.com/office/drawing/2014/main" id="{0E3552DE-5599-417E-BA50-7EFFA6C0EBD7}"/>
              </a:ext>
            </a:extLst>
          </p:cNvPr>
          <p:cNvSpPr/>
          <p:nvPr/>
        </p:nvSpPr>
        <p:spPr>
          <a:xfrm flipV="1">
            <a:off x="4572000" y="4801460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の流れ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6499" y="1422400"/>
            <a:ext cx="8934886" cy="5299200"/>
          </a:xfrm>
        </p:spPr>
        <p:txBody>
          <a:bodyPr/>
          <a:lstStyle/>
          <a:p>
            <a:pPr marL="101600" indent="0">
              <a:buNone/>
            </a:pPr>
            <a:r>
              <a:rPr kumimoji="1" lang="en-US" altLang="ja-JP" dirty="0" smtClean="0"/>
              <a:t>1. </a:t>
            </a:r>
            <a:r>
              <a:rPr kumimoji="1" lang="ja-JP" altLang="en-US" dirty="0" smtClean="0"/>
              <a:t>防災の課題を考える（</a:t>
            </a:r>
            <a:r>
              <a:rPr kumimoji="1" lang="en-US" altLang="ja-JP" dirty="0"/>
              <a:t>8</a:t>
            </a:r>
            <a:r>
              <a:rPr kumimoji="1" lang="en-US" altLang="ja-JP" dirty="0" smtClean="0"/>
              <a:t>0 min.</a:t>
            </a:r>
            <a:r>
              <a:rPr kumimoji="1" lang="ja-JP" altLang="en-US" dirty="0" smtClean="0"/>
              <a:t>）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　個人で考える（</a:t>
            </a:r>
            <a:r>
              <a:rPr kumimoji="1" lang="en-US" altLang="ja-JP" dirty="0" smtClean="0"/>
              <a:t>10 min.</a:t>
            </a:r>
            <a:r>
              <a:rPr kumimoji="1" lang="ja-JP" altLang="en-US" dirty="0" smtClean="0"/>
              <a:t>）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グループでの共有・議論および先生からのフィードバック（</a:t>
            </a:r>
            <a:r>
              <a:rPr kumimoji="1" lang="en-US" altLang="ja-JP" dirty="0"/>
              <a:t>5</a:t>
            </a:r>
            <a:r>
              <a:rPr kumimoji="1" lang="en-US" altLang="ja-JP" dirty="0" smtClean="0"/>
              <a:t>0 min.</a:t>
            </a:r>
            <a:r>
              <a:rPr kumimoji="1" lang="ja-JP" altLang="en-US" dirty="0" smtClean="0"/>
              <a:t>）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　フィードバックを踏まえて再度議論（</a:t>
            </a:r>
            <a:r>
              <a:rPr kumimoji="1" lang="en-US" altLang="ja-JP" dirty="0" smtClean="0"/>
              <a:t>20 min.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marL="101600" indent="0">
              <a:buNone/>
            </a:pPr>
            <a:endParaRPr kumimoji="1" lang="en-US" altLang="ja-JP" dirty="0" smtClean="0"/>
          </a:p>
          <a:p>
            <a:pPr marL="101600" indent="0">
              <a:buNone/>
            </a:pPr>
            <a:r>
              <a:rPr kumimoji="1" lang="en-US" altLang="ja-JP" dirty="0" smtClean="0"/>
              <a:t>2. </a:t>
            </a:r>
            <a:r>
              <a:rPr kumimoji="1" lang="ja-JP" altLang="en-US" dirty="0" smtClean="0"/>
              <a:t>日用品について考える（</a:t>
            </a:r>
            <a:r>
              <a:rPr kumimoji="1" lang="en-US" altLang="ja-JP" dirty="0" smtClean="0"/>
              <a:t>30 min.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marL="101600" indent="0">
              <a:buNone/>
            </a:pPr>
            <a:endParaRPr kumimoji="1" lang="en-US" altLang="ja-JP" dirty="0" smtClean="0"/>
          </a:p>
          <a:p>
            <a:pPr marL="101600" indent="0">
              <a:buNone/>
            </a:pPr>
            <a:r>
              <a:rPr kumimoji="1" lang="en-US" altLang="ja-JP" dirty="0" smtClean="0"/>
              <a:t>3 &amp; 4. </a:t>
            </a:r>
            <a:r>
              <a:rPr kumimoji="1" lang="ja-JP" altLang="en-US" dirty="0" smtClean="0"/>
              <a:t>普段から使いたくなる防災用品のアイデアを考える</a:t>
            </a:r>
            <a:r>
              <a:rPr kumimoji="1" lang="en-US" altLang="ja-JP" dirty="0" smtClean="0"/>
              <a:t>/</a:t>
            </a:r>
            <a:br>
              <a:rPr kumimoji="1" lang="en-US" altLang="ja-JP" dirty="0" smtClean="0"/>
            </a:br>
            <a:r>
              <a:rPr kumimoji="1" lang="en-US" altLang="ja-JP" dirty="0" smtClean="0"/>
              <a:t>			</a:t>
            </a:r>
            <a:r>
              <a:rPr kumimoji="1" lang="ja-JP" altLang="en-US" dirty="0" smtClean="0"/>
              <a:t>　　アイデアの共有・評価・選択・改善（</a:t>
            </a:r>
            <a:r>
              <a:rPr kumimoji="1" lang="en-US" altLang="ja-JP" dirty="0" smtClean="0"/>
              <a:t>130 min.</a:t>
            </a:r>
            <a:r>
              <a:rPr kumimoji="1" lang="ja-JP" altLang="en-US" dirty="0" smtClean="0"/>
              <a:t>）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個人でのアイデア出し（</a:t>
            </a:r>
            <a:r>
              <a:rPr kumimoji="1" lang="en-US" altLang="ja-JP" dirty="0" smtClean="0"/>
              <a:t>10 min.</a:t>
            </a:r>
            <a:r>
              <a:rPr kumimoji="1" lang="ja-JP" altLang="en-US" dirty="0" smtClean="0"/>
              <a:t>）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　グループでの共有・議論（</a:t>
            </a:r>
            <a:r>
              <a:rPr kumimoji="1" lang="en-US" altLang="ja-JP" dirty="0"/>
              <a:t>2</a:t>
            </a:r>
            <a:r>
              <a:rPr kumimoji="1" lang="en-US" altLang="ja-JP" dirty="0" smtClean="0"/>
              <a:t>0 min.</a:t>
            </a:r>
            <a:r>
              <a:rPr kumimoji="1" lang="ja-JP" altLang="en-US" dirty="0" smtClean="0"/>
              <a:t>）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　先生からのフィードバック（</a:t>
            </a:r>
            <a:r>
              <a:rPr kumimoji="1" lang="en-US" altLang="ja-JP" dirty="0" smtClean="0"/>
              <a:t>10 min.</a:t>
            </a:r>
            <a:r>
              <a:rPr kumimoji="1" lang="ja-JP" altLang="en-US" dirty="0" smtClean="0"/>
              <a:t>）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/>
              <a:t>　</a:t>
            </a:r>
            <a:r>
              <a:rPr kumimoji="1" lang="ja-JP" altLang="en-US" dirty="0" smtClean="0"/>
              <a:t>ちゃぶ台返し・再度議論（</a:t>
            </a:r>
            <a:r>
              <a:rPr kumimoji="1" lang="en-US" altLang="ja-JP" dirty="0" smtClean="0"/>
              <a:t>90 min.</a:t>
            </a:r>
            <a:r>
              <a:rPr kumimoji="1" lang="ja-JP" altLang="en-US" dirty="0" smtClean="0"/>
              <a:t>）</a:t>
            </a:r>
            <a:endParaRPr kumimoji="1" lang="en-US" altLang="ja-JP" dirty="0"/>
          </a:p>
          <a:p>
            <a:pPr marL="10160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47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000"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ワークショップ構造</a:t>
            </a:r>
            <a:endParaRPr sz="30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06" name="Google Shape;206;p34"/>
          <p:cNvSpPr/>
          <p:nvPr/>
        </p:nvSpPr>
        <p:spPr>
          <a:xfrm>
            <a:off x="4848462" y="1550237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2. 日用品について考える</a:t>
            </a:r>
            <a:endParaRPr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7" name="Google Shape;207;p34"/>
          <p:cNvSpPr/>
          <p:nvPr/>
        </p:nvSpPr>
        <p:spPr>
          <a:xfrm>
            <a:off x="2828225" y="344557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3. 普段から使いたくなる防災用品のアイデアを考える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09" name="Google Shape;209;p34"/>
          <p:cNvSpPr/>
          <p:nvPr/>
        </p:nvSpPr>
        <p:spPr>
          <a:xfrm>
            <a:off x="628662" y="1550237"/>
            <a:ext cx="3666900" cy="123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AutoNum type="arabicPeriod"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防災の課題を考える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1" name="Google Shape;211;p34"/>
          <p:cNvSpPr/>
          <p:nvPr/>
        </p:nvSpPr>
        <p:spPr>
          <a:xfrm>
            <a:off x="2828225" y="5340925"/>
            <a:ext cx="3666900" cy="12372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rgbClr val="66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4. アイデアの共有・評価・選択・改善</a:t>
            </a:r>
            <a:endParaRPr sz="2000" b="1" dirty="0">
              <a:solidFill>
                <a:srgbClr val="66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="" xmlns:a16="http://schemas.microsoft.com/office/drawing/2014/main" id="{F10CF7E7-892A-4204-9F3C-9EE0CCE15A58}"/>
              </a:ext>
            </a:extLst>
          </p:cNvPr>
          <p:cNvCxnSpPr/>
          <p:nvPr/>
        </p:nvCxnSpPr>
        <p:spPr>
          <a:xfrm>
            <a:off x="3345084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="" xmlns:a16="http://schemas.microsoft.com/office/drawing/2014/main" id="{184701EF-FD37-42C6-9664-83B638FDBEC4}"/>
              </a:ext>
            </a:extLst>
          </p:cNvPr>
          <p:cNvCxnSpPr>
            <a:cxnSpLocks/>
          </p:cNvCxnSpPr>
          <p:nvPr/>
        </p:nvCxnSpPr>
        <p:spPr>
          <a:xfrm flipH="1">
            <a:off x="5445207" y="2939652"/>
            <a:ext cx="353711" cy="3537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円弧 14">
            <a:extLst>
              <a:ext uri="{FF2B5EF4-FFF2-40B4-BE49-F238E27FC236}">
                <a16:creationId xmlns="" xmlns:a16="http://schemas.microsoft.com/office/drawing/2014/main" id="{D7D376D2-FA0B-4BE4-B320-A6934D769014}"/>
              </a:ext>
            </a:extLst>
          </p:cNvPr>
          <p:cNvSpPr/>
          <p:nvPr/>
        </p:nvSpPr>
        <p:spPr>
          <a:xfrm flipH="1">
            <a:off x="4210701" y="4806718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弧 15">
            <a:extLst>
              <a:ext uri="{FF2B5EF4-FFF2-40B4-BE49-F238E27FC236}">
                <a16:creationId xmlns="" xmlns:a16="http://schemas.microsoft.com/office/drawing/2014/main" id="{F9935AA4-2D38-4F0F-A463-427B806E7AE8}"/>
              </a:ext>
            </a:extLst>
          </p:cNvPr>
          <p:cNvSpPr/>
          <p:nvPr/>
        </p:nvSpPr>
        <p:spPr>
          <a:xfrm flipV="1">
            <a:off x="4572000" y="4801460"/>
            <a:ext cx="415522" cy="415522"/>
          </a:xfrm>
          <a:prstGeom prst="arc">
            <a:avLst>
              <a:gd name="adj1" fmla="val 17523785"/>
              <a:gd name="adj2" fmla="val 4102452"/>
            </a:avLst>
          </a:prstGeom>
          <a:ln w="76200"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5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200" b="1" i="0" u="none" strike="noStrike" cap="none">
                <a:solidFill>
                  <a:srgbClr val="30529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防災の課題を考える</a:t>
            </a:r>
            <a:endParaRPr sz="3200" b="1" i="0" u="none" strike="noStrike" cap="none" dirty="0">
              <a:solidFill>
                <a:srgbClr val="30529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21" name="Google Shape;221;p35"/>
          <p:cNvSpPr txBox="1">
            <a:spLocks noGrp="1"/>
          </p:cNvSpPr>
          <p:nvPr>
            <p:ph type="body" idx="2"/>
          </p:nvPr>
        </p:nvSpPr>
        <p:spPr>
          <a:xfrm>
            <a:off x="794904" y="758104"/>
            <a:ext cx="75543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68B6"/>
              </a:buClr>
              <a:buSzPts val="2000"/>
              <a:buFont typeface="Arial"/>
              <a:buNone/>
            </a:pP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( </a:t>
            </a:r>
            <a:r>
              <a:rPr lang="en-US" altLang="ja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60 min.</a:t>
            </a:r>
            <a:r>
              <a:rPr lang="ja" sz="2000" b="0" i="1" u="none" strike="noStrike" cap="none" dirty="0" smtClean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 </a:t>
            </a:r>
            <a:r>
              <a:rPr lang="ja" sz="2000" b="0" i="1" u="none" strike="noStrike" cap="none" dirty="0">
                <a:solidFill>
                  <a:srgbClr val="3C68B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)</a:t>
            </a:r>
            <a:endParaRPr sz="2000" b="0" i="1" u="none" strike="noStrike" cap="none" dirty="0">
              <a:solidFill>
                <a:srgbClr val="3C68B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Times New Roman"/>
            </a:endParaRPr>
          </a:p>
        </p:txBody>
      </p:sp>
      <p:sp>
        <p:nvSpPr>
          <p:cNvPr id="222" name="Google Shape;222;p35"/>
          <p:cNvSpPr/>
          <p:nvPr/>
        </p:nvSpPr>
        <p:spPr>
          <a:xfrm>
            <a:off x="314025" y="1586006"/>
            <a:ext cx="3666900" cy="1349064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事前に考えた防災の課題をポストイットに書く</a:t>
            </a:r>
            <a:b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</a:b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（</a:t>
            </a: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個人</a:t>
            </a: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で</a:t>
            </a:r>
            <a:r>
              <a:rPr lang="en-US" altLang="ja-JP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10</a:t>
            </a: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分</a:t>
            </a: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）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3" name="Google Shape;223;p35"/>
          <p:cNvSpPr/>
          <p:nvPr/>
        </p:nvSpPr>
        <p:spPr>
          <a:xfrm>
            <a:off x="314025" y="3455039"/>
            <a:ext cx="3666900" cy="1376842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 startAt="2"/>
            </a:pP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課題を共有して</a:t>
            </a: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重要だと思う５つ</a:t>
            </a:r>
            <a:r>
              <a:rPr lang="ja-JP" altLang="en-US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を</a:t>
            </a: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絞る</a:t>
            </a: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/>
            </a:r>
            <a:b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</a:b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（</a:t>
            </a: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チーム</a:t>
            </a: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）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4" name="Google Shape;224;p35"/>
          <p:cNvSpPr/>
          <p:nvPr/>
        </p:nvSpPr>
        <p:spPr>
          <a:xfrm rot="-2700000">
            <a:off x="1999701" y="2970135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25" name="Google Shape;225;p35"/>
          <p:cNvSpPr txBox="1"/>
          <p:nvPr/>
        </p:nvSpPr>
        <p:spPr>
          <a:xfrm>
            <a:off x="4211774" y="1498174"/>
            <a:ext cx="4817400" cy="153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ts val="1800"/>
              <a:buFont typeface="Arial"/>
              <a:buChar char="•"/>
            </a:pPr>
            <a:r>
              <a:rPr lang="ja" sz="1800" b="1" i="0" u="none" strike="noStrike" cap="none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なるべく具体的</a:t>
            </a:r>
            <a:r>
              <a:rPr lang="ja" sz="1800" b="1" i="0" u="none" strike="noStrike" cap="none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</a:t>
            </a:r>
            <a:r>
              <a:rPr lang="ja" sz="1800" b="0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書くようにしましょう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ts val="1800"/>
              <a:buFont typeface="Arial" charset="0"/>
              <a:buChar char="•"/>
            </a:pPr>
            <a:r>
              <a:rPr lang="ja-JP" altLang="en-US" sz="1800" b="1" dirty="0">
                <a:solidFill>
                  <a:srgbClr val="ED6B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ピンク色のポストイット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に書きましょう</a:t>
            </a:r>
            <a:endParaRPr lang="en-US" altLang="ja-JP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ts val="1800"/>
              <a:buFont typeface="Arial" charset="0"/>
              <a:buChar char="•"/>
            </a:pP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書いたものから模造紙に貼りましょう</a:t>
            </a:r>
            <a:endParaRPr lang="en-US" altLang="ja-JP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ts val="1800"/>
              <a:buFont typeface="Arial" charset="0"/>
              <a:buChar char="•"/>
            </a:pP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似た課題があったら近くに貼ってください</a:t>
            </a:r>
            <a:endParaRPr lang="en-US" altLang="ja-JP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26" name="Google Shape;226;p35"/>
          <p:cNvSpPr txBox="1"/>
          <p:nvPr/>
        </p:nvSpPr>
        <p:spPr>
          <a:xfrm>
            <a:off x="4211776" y="3366174"/>
            <a:ext cx="4303574" cy="150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ja" sz="18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以下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のような課題を選びましょう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具体的な場面が思い浮かぶもの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発生する可能性が高いもの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914400" marR="0" lvl="1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○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今まで注目されていないもの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27" name="Google Shape;227;p35"/>
          <p:cNvSpPr/>
          <p:nvPr/>
        </p:nvSpPr>
        <p:spPr>
          <a:xfrm rot="-2700000">
            <a:off x="1999701" y="4855068"/>
            <a:ext cx="295712" cy="29571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28" name="Google Shape;228;p35"/>
          <p:cNvSpPr/>
          <p:nvPr/>
        </p:nvSpPr>
        <p:spPr>
          <a:xfrm>
            <a:off x="314025" y="5349868"/>
            <a:ext cx="3666900" cy="1265931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 startAt="3"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先生からのフィードバック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29" name="Google Shape;229;p35"/>
          <p:cNvSpPr txBox="1"/>
          <p:nvPr/>
        </p:nvSpPr>
        <p:spPr>
          <a:xfrm>
            <a:off x="4211774" y="5181443"/>
            <a:ext cx="4817400" cy="1508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絞った防災の課題を簡潔に説明して意見をもらいましょう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285750" marR="0" lvl="0" indent="-285750" algn="l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フィードバックには必ずしも従わなくても構いません</a:t>
            </a:r>
            <a:endParaRPr lang="en-US" altLang="ja"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6"/>
          <p:cNvSpPr txBox="1"/>
          <p:nvPr/>
        </p:nvSpPr>
        <p:spPr>
          <a:xfrm>
            <a:off x="2985650" y="6118427"/>
            <a:ext cx="58920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他の人が読み取れるように書きましょう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6" name="Google Shape;236;p36"/>
          <p:cNvSpPr txBox="1">
            <a:spLocks noGrp="1"/>
          </p:cNvSpPr>
          <p:nvPr>
            <p:ph type="title"/>
          </p:nvPr>
        </p:nvSpPr>
        <p:spPr>
          <a:xfrm>
            <a:off x="628650" y="171163"/>
            <a:ext cx="78867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05290"/>
              </a:buClr>
              <a:buSzPts val="3200"/>
              <a:buFont typeface="Times New Roman"/>
              <a:buNone/>
            </a:pPr>
            <a:r>
              <a:rPr lang="ja" sz="3200" b="1" i="0" u="none" strike="noStrike" cap="none" dirty="0">
                <a:solidFill>
                  <a:srgbClr val="30529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Times New Roman"/>
              </a:rPr>
              <a:t>&lt;Tips&gt;　ポストイットの使い方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8" name="Google Shape;238;p36"/>
          <p:cNvSpPr/>
          <p:nvPr/>
        </p:nvSpPr>
        <p:spPr>
          <a:xfrm>
            <a:off x="332500" y="1339475"/>
            <a:ext cx="2214000" cy="22557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具体的に書く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39" name="Google Shape;239;p36"/>
          <p:cNvSpPr txBox="1"/>
          <p:nvPr/>
        </p:nvSpPr>
        <p:spPr>
          <a:xfrm>
            <a:off x="2909455" y="1335435"/>
            <a:ext cx="5892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Char char="•"/>
            </a:pPr>
            <a:r>
              <a:rPr lang="ja" sz="1800" b="1" i="0" u="none" strike="noStrike" cap="none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「なにが」「どのように」</a:t>
            </a:r>
            <a:r>
              <a:rPr lang="ja" sz="1800" b="0" i="0" u="none" strike="noStrike" cap="none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問題になるのかが分かるように書きましょう</a:t>
            </a:r>
            <a:endParaRPr sz="18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41" name="Google Shape;241;p36"/>
          <p:cNvSpPr/>
          <p:nvPr/>
        </p:nvSpPr>
        <p:spPr>
          <a:xfrm>
            <a:off x="332500" y="5916269"/>
            <a:ext cx="2214000" cy="7341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丁寧</a:t>
            </a:r>
            <a:r>
              <a:rPr lang="ja" sz="2000" b="1" i="0" u="none" strike="noStrike" cap="none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に書く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42" name="Google Shape;242;p36"/>
          <p:cNvSpPr/>
          <p:nvPr/>
        </p:nvSpPr>
        <p:spPr>
          <a:xfrm>
            <a:off x="332500" y="3690464"/>
            <a:ext cx="2214000" cy="9966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１トピック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１ポストイット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43" name="Google Shape;243;p36"/>
          <p:cNvSpPr/>
          <p:nvPr/>
        </p:nvSpPr>
        <p:spPr>
          <a:xfrm>
            <a:off x="332500" y="4806291"/>
            <a:ext cx="2214000" cy="99660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積極的に書く</a:t>
            </a:r>
            <a:endParaRPr sz="20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44" name="Google Shape;244;p36"/>
          <p:cNvSpPr txBox="1"/>
          <p:nvPr/>
        </p:nvSpPr>
        <p:spPr>
          <a:xfrm>
            <a:off x="2978975" y="4938107"/>
            <a:ext cx="5566200" cy="73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rtl="0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「間違っているかもしれないこと」もためらわずに書きましょう</a:t>
            </a:r>
            <a:endParaRPr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5" name="Google Shape;245;p36"/>
          <p:cNvSpPr txBox="1"/>
          <p:nvPr/>
        </p:nvSpPr>
        <p:spPr>
          <a:xfrm>
            <a:off x="2978975" y="3855701"/>
            <a:ext cx="58920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１つのポストイットに書く</a:t>
            </a:r>
            <a:r>
              <a:rPr lang="ja-JP" altLang="en-US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事柄</a:t>
            </a:r>
            <a:r>
              <a:rPr lang="ja" sz="18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は１つだけにしましょう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四角形: メモ 1">
            <a:extLst>
              <a:ext uri="{FF2B5EF4-FFF2-40B4-BE49-F238E27FC236}">
                <a16:creationId xmlns="" xmlns:a16="http://schemas.microsoft.com/office/drawing/2014/main" id="{FFE35001-EF85-4628-88F7-A95C550FDF25}"/>
              </a:ext>
            </a:extLst>
          </p:cNvPr>
          <p:cNvSpPr/>
          <p:nvPr/>
        </p:nvSpPr>
        <p:spPr>
          <a:xfrm>
            <a:off x="3789226" y="2195332"/>
            <a:ext cx="1354981" cy="1354981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/>
            <a:r>
              <a:rPr lang="ja-JP" altLang="en-US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ブロック塀が倒れてくると避難の時に進めなくなる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4" name="Google Shape;264;p36"/>
          <p:cNvSpPr/>
          <p:nvPr/>
        </p:nvSpPr>
        <p:spPr>
          <a:xfrm>
            <a:off x="3623947" y="2050966"/>
            <a:ext cx="340500" cy="340500"/>
          </a:xfrm>
          <a:prstGeom prst="ellipse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35" name="四角形: メモ 34">
            <a:extLst>
              <a:ext uri="{FF2B5EF4-FFF2-40B4-BE49-F238E27FC236}">
                <a16:creationId xmlns="" xmlns:a16="http://schemas.microsoft.com/office/drawing/2014/main" id="{B900C811-2B68-41FE-9564-2FCF6DB2F54B}"/>
              </a:ext>
            </a:extLst>
          </p:cNvPr>
          <p:cNvSpPr/>
          <p:nvPr/>
        </p:nvSpPr>
        <p:spPr>
          <a:xfrm>
            <a:off x="5700067" y="2219755"/>
            <a:ext cx="1075725" cy="1075725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/>
            <a:r>
              <a:rPr lang="ja-JP" altLang="en-US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ブロック塀が倒れてくる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四角形: メモ 35">
            <a:extLst>
              <a:ext uri="{FF2B5EF4-FFF2-40B4-BE49-F238E27FC236}">
                <a16:creationId xmlns="" xmlns:a16="http://schemas.microsoft.com/office/drawing/2014/main" id="{321ED406-47BB-4E10-A98B-9944D9A35C6D}"/>
              </a:ext>
            </a:extLst>
          </p:cNvPr>
          <p:cNvSpPr/>
          <p:nvPr/>
        </p:nvSpPr>
        <p:spPr>
          <a:xfrm>
            <a:off x="7199217" y="2219755"/>
            <a:ext cx="1075725" cy="1075725"/>
          </a:xfrm>
          <a:prstGeom prst="foldedCorner">
            <a:avLst/>
          </a:prstGeom>
          <a:solidFill>
            <a:srgbClr val="FBAFF7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ja-JP" altLang="en-US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  <a:sym typeface="Times New Roman"/>
              </a:rPr>
              <a:t>ブロック塀・避難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Google Shape;266;p36"/>
          <p:cNvSpPr/>
          <p:nvPr/>
        </p:nvSpPr>
        <p:spPr>
          <a:xfrm>
            <a:off x="5434267" y="1957805"/>
            <a:ext cx="531600" cy="531600"/>
          </a:xfrm>
          <a:prstGeom prst="mathMultiply">
            <a:avLst>
              <a:gd name="adj1" fmla="val 13732"/>
            </a:avLst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  <p:sp>
        <p:nvSpPr>
          <p:cNvPr id="265" name="Google Shape;265;p36"/>
          <p:cNvSpPr/>
          <p:nvPr/>
        </p:nvSpPr>
        <p:spPr>
          <a:xfrm>
            <a:off x="6933417" y="1955626"/>
            <a:ext cx="531600" cy="531600"/>
          </a:xfrm>
          <a:prstGeom prst="mathMultiply">
            <a:avLst>
              <a:gd name="adj1" fmla="val 13732"/>
            </a:avLst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 dirty="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1597</Words>
  <Application>Microsoft Macintosh PowerPoint</Application>
  <PresentationFormat>画面に合わせる (4:3)</PresentationFormat>
  <Paragraphs>214</Paragraphs>
  <Slides>26</Slides>
  <Notes>17</Notes>
  <HiddenSlides>2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3" baseType="lpstr">
      <vt:lpstr>Arial</vt:lpstr>
      <vt:lpstr>Meiryo</vt:lpstr>
      <vt:lpstr>Noto Sans Symbols</vt:lpstr>
      <vt:lpstr>Times New Roman</vt:lpstr>
      <vt:lpstr>Wingdings</vt:lpstr>
      <vt:lpstr>メイリオ</vt:lpstr>
      <vt:lpstr>Office テーマ</vt:lpstr>
      <vt:lpstr>第１回全国高校生社会イノベーション選手権 本大会資料</vt:lpstr>
      <vt:lpstr>【注意事項】</vt:lpstr>
      <vt:lpstr>PowerPoint プレゼンテーション</vt:lpstr>
      <vt:lpstr>テーマの説明</vt:lpstr>
      <vt:lpstr>ワークショップ構造</vt:lpstr>
      <vt:lpstr>ワークショップの流れ</vt:lpstr>
      <vt:lpstr>ワークショップ構造</vt:lpstr>
      <vt:lpstr>防災の課題を考える</vt:lpstr>
      <vt:lpstr>&lt;Tips&gt;　ポストイットの使い方</vt:lpstr>
      <vt:lpstr>&lt;Tips&gt;　チームでの共有の仕方</vt:lpstr>
      <vt:lpstr>先生からのフィードバック＆再議論</vt:lpstr>
      <vt:lpstr>PowerPoint プレゼンテーション</vt:lpstr>
      <vt:lpstr>ワークショップ構造</vt:lpstr>
      <vt:lpstr>日用品について考える</vt:lpstr>
      <vt:lpstr>ワークショップ構造</vt:lpstr>
      <vt:lpstr>アイデア発想</vt:lpstr>
      <vt:lpstr>アイデア発想</vt:lpstr>
      <vt:lpstr>アイデア発想</vt:lpstr>
      <vt:lpstr>ワークショップ構造</vt:lpstr>
      <vt:lpstr>アイデアの共有・評価・選択・改善</vt:lpstr>
      <vt:lpstr>PowerPoint プレゼンテーション</vt:lpstr>
      <vt:lpstr>先生からのフィードバック</vt:lpstr>
      <vt:lpstr>ちゃぶ台返し</vt:lpstr>
      <vt:lpstr>最終発表の準備</vt:lpstr>
      <vt:lpstr>発表資料作成にあたっての注意事項</vt:lpstr>
      <vt:lpstr>アイデアを評価するときの着眼点（例）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Tomoki Takizawa</dc:creator>
  <cp:lastModifiedBy>OKUDA KYOICHI</cp:lastModifiedBy>
  <cp:revision>59</cp:revision>
  <dcterms:modified xsi:type="dcterms:W3CDTF">2019-07-10T04:16:29Z</dcterms:modified>
</cp:coreProperties>
</file>